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1" r:id="rId2"/>
    <p:sldId id="2562" r:id="rId3"/>
    <p:sldId id="2567" r:id="rId4"/>
    <p:sldId id="2568" r:id="rId5"/>
    <p:sldId id="2569" r:id="rId6"/>
    <p:sldId id="2570" r:id="rId7"/>
    <p:sldId id="2571" r:id="rId8"/>
    <p:sldId id="2572" r:id="rId9"/>
    <p:sldId id="2573" r:id="rId10"/>
    <p:sldId id="2580" r:id="rId11"/>
    <p:sldId id="2574" r:id="rId12"/>
    <p:sldId id="2575" r:id="rId13"/>
    <p:sldId id="2576" r:id="rId14"/>
    <p:sldId id="2577" r:id="rId15"/>
    <p:sldId id="2578" r:id="rId16"/>
    <p:sldId id="26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ersuasive Pitch Deck for 'The Autonomous Treasurer': The First AI Agent with Financial Agency" id="{2282E53F-4996-4A8B-B6FF-F3C97CECCC53}">
          <p14:sldIdLst>
            <p14:sldId id="2561"/>
            <p14:sldId id="2562"/>
          </p14:sldIdLst>
        </p14:section>
        <p14:section name="The Gap: Breaking Free From the 'Read-Only' Trap" id="{41FB30D5-B68E-4082-A5F5-8D0E27ECE814}">
          <p14:sldIdLst>
            <p14:sldId id="2567"/>
            <p14:sldId id="2568"/>
            <p14:sldId id="2569"/>
            <p14:sldId id="2570"/>
          </p14:sldIdLst>
        </p14:section>
        <p14:section name="The Solution: Automating the Last Mile" id="{F0C20A67-168B-4DD8-AF4B-FEB847E028D2}">
          <p14:sldIdLst>
            <p14:sldId id="2571"/>
            <p14:sldId id="2572"/>
            <p14:sldId id="2573"/>
            <p14:sldId id="2580"/>
            <p14:sldId id="2574"/>
          </p14:sldIdLst>
        </p14:section>
        <p14:section name="Product Demo: Seamless Invoice-to-Payment Flow" id="{6F20487B-0BD8-40F5-B8DC-F9434E625831}">
          <p14:sldIdLst>
            <p14:sldId id="2575"/>
            <p14:sldId id="2576"/>
            <p14:sldId id="2577"/>
            <p14:sldId id="2578"/>
          </p14:sldIdLst>
        </p14:section>
        <p14:section name="Conclusion: Empowering the Future of Autonomous Finance" id="{410326A1-98E5-4CEB-B9B9-2B0364E7CA4F}">
          <p14:sldIdLst>
            <p14:sldId id="26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87" d="100"/>
          <a:sy n="87" d="100"/>
        </p:scale>
        <p:origin x="904" y="3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663767-F2A4-421C-B3FC-ADDE2681E149}" type="datetimeFigureOut">
              <a:rPr lang="en-AE" smtClean="0"/>
              <a:t>22/12/2025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09D1-FCD5-4117-B2BE-949F564D01B7}" type="slidenum">
              <a:rPr lang="en-AE" smtClean="0"/>
              <a:t>‹#›</a:t>
            </a:fld>
            <a:endParaRPr lang="en-AE"/>
          </a:p>
        </p:txBody>
      </p:sp>
    </p:spTree>
    <p:extLst>
      <p:ext uri="{BB962C8B-B14F-4D97-AF65-F5344CB8AC3E}">
        <p14:creationId xmlns:p14="http://schemas.microsoft.com/office/powerpoint/2010/main" val="326503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1</a:t>
            </a:fld>
            <a:endParaRPr lang="en-AE"/>
          </a:p>
        </p:txBody>
      </p:sp>
    </p:spTree>
    <p:extLst>
      <p:ext uri="{BB962C8B-B14F-4D97-AF65-F5344CB8AC3E}">
        <p14:creationId xmlns:p14="http://schemas.microsoft.com/office/powerpoint/2010/main" val="2083276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Implementing the SAGA pattern orchestrates distributed transactions reliably across multiple microservices, reducing error rates and ensuring consistency. This architecture has been proven to lower transaction failures by up to 40% in complex workflows, providing a robust technical moat against competitors.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10</a:t>
            </a:fld>
            <a:endParaRPr lang="en-AE"/>
          </a:p>
        </p:txBody>
      </p:sp>
    </p:spTree>
    <p:extLst>
      <p:ext uri="{BB962C8B-B14F-4D97-AF65-F5344CB8AC3E}">
        <p14:creationId xmlns:p14="http://schemas.microsoft.com/office/powerpoint/2010/main" val="2258179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Utilizing a stablecoin like MNEE ensures price stability and immediate settlement required for autonomous payments. Stablecoins reduce transaction costs and settlement times compared to traditional banking, facilitating 24/7 financial activity. This innovation enhances scalability and reliability of payment executions.</a:t>
            </a:r>
          </a:p>
        </p:txBody>
      </p:sp>
      <p:sp>
        <p:nvSpPr>
          <p:cNvPr id="4" name="Slide Number Placeholder 3"/>
          <p:cNvSpPr>
            <a:spLocks noGrp="1"/>
          </p:cNvSpPr>
          <p:nvPr>
            <p:ph type="sldNum" sz="quarter" idx="5"/>
          </p:nvPr>
        </p:nvSpPr>
        <p:spPr/>
        <p:txBody>
          <a:bodyPr/>
          <a:lstStyle/>
          <a:p>
            <a:fld id="{8B56E321-0871-4D88-A51A-6C9835D0042E}" type="slidenum">
              <a:rPr lang="en-AE" smtClean="0"/>
              <a:t>11</a:t>
            </a:fld>
            <a:endParaRPr lang="en-AE"/>
          </a:p>
        </p:txBody>
      </p:sp>
    </p:spTree>
    <p:extLst>
      <p:ext uri="{BB962C8B-B14F-4D97-AF65-F5344CB8AC3E}">
        <p14:creationId xmlns:p14="http://schemas.microsoft.com/office/powerpoint/2010/main" val="3747232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Live Visualization of Invoice-to-Payment Process, Real-Time Runway Health Dashboard, User Experience: Instant Notifications and Transparency</a:t>
            </a:r>
          </a:p>
        </p:txBody>
      </p:sp>
      <p:sp>
        <p:nvSpPr>
          <p:cNvPr id="4" name="Slide Number Placeholder 3"/>
          <p:cNvSpPr>
            <a:spLocks noGrp="1"/>
          </p:cNvSpPr>
          <p:nvPr>
            <p:ph type="sldNum" sz="quarter" idx="5"/>
          </p:nvPr>
        </p:nvSpPr>
        <p:spPr/>
        <p:txBody>
          <a:bodyPr/>
          <a:lstStyle/>
          <a:p>
            <a:fld id="{8B56E321-0871-4D88-A51A-6C9835D0042E}" type="slidenum">
              <a:rPr lang="en-AE" smtClean="0"/>
              <a:t>12</a:t>
            </a:fld>
            <a:endParaRPr lang="en-AE"/>
          </a:p>
        </p:txBody>
      </p:sp>
    </p:spTree>
    <p:extLst>
      <p:ext uri="{BB962C8B-B14F-4D97-AF65-F5344CB8AC3E}">
        <p14:creationId xmlns:p14="http://schemas.microsoft.com/office/powerpoint/2010/main" val="65578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Demonstrating a live flow from invoice receipt to payment completion showcases real-time automation and transparency. This functionality can reduce payment cycle times by up to 50%, strengthening freelancer cash flow.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13</a:t>
            </a:fld>
            <a:endParaRPr lang="en-AE"/>
          </a:p>
        </p:txBody>
      </p:sp>
    </p:spTree>
    <p:extLst>
      <p:ext uri="{BB962C8B-B14F-4D97-AF65-F5344CB8AC3E}">
        <p14:creationId xmlns:p14="http://schemas.microsoft.com/office/powerpoint/2010/main" val="157152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Providing immediate visibility into cash runway empowers freelancers to make informed financial decisions. Dashboards integrating predictive analytics can forecast runway with 90% accuracy based on expense and income patterns.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14</a:t>
            </a:fld>
            <a:endParaRPr lang="en-AE"/>
          </a:p>
        </p:txBody>
      </p:sp>
    </p:spTree>
    <p:extLst>
      <p:ext uri="{BB962C8B-B14F-4D97-AF65-F5344CB8AC3E}">
        <p14:creationId xmlns:p14="http://schemas.microsoft.com/office/powerpoint/2010/main" val="428995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Instant notifications on payment status and financial health enhance user trust and engagement. Transparency reduces anxiety related to finances, with studies showing that 68% of users prefer apps offering real-time status updates.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15</a:t>
            </a:fld>
            <a:endParaRPr lang="en-AE"/>
          </a:p>
        </p:txBody>
      </p:sp>
    </p:spTree>
    <p:extLst>
      <p:ext uri="{BB962C8B-B14F-4D97-AF65-F5344CB8AC3E}">
        <p14:creationId xmlns:p14="http://schemas.microsoft.com/office/powerpoint/2010/main" val="1874397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In summary, The Autonomous Treasurer revolutionizes financial management for freelancers by bridging AI capabilities with secure, autonomous payment execution. Our solution addresses current pain points with innovative technology, robust safety measures, and a clear roadmap toward full-stack autonomous finance. As the market rapidly evolves, our vision to empower individuals and businesses with seamless financial agency leads the way toward a new era of economic independence.</a:t>
            </a:r>
          </a:p>
        </p:txBody>
      </p:sp>
      <p:sp>
        <p:nvSpPr>
          <p:cNvPr id="4" name="Slide Number Placeholder 3"/>
          <p:cNvSpPr>
            <a:spLocks noGrp="1"/>
          </p:cNvSpPr>
          <p:nvPr>
            <p:ph type="sldNum" sz="quarter" idx="5"/>
          </p:nvPr>
        </p:nvSpPr>
        <p:spPr/>
        <p:txBody>
          <a:bodyPr/>
          <a:lstStyle/>
          <a:p>
            <a:fld id="{8B56E321-0871-4D88-A51A-6C9835D0042E}" type="slidenum">
              <a:rPr lang="en-AE" smtClean="0"/>
              <a:t>16</a:t>
            </a:fld>
            <a:endParaRPr lang="en-AE"/>
          </a:p>
        </p:txBody>
      </p:sp>
    </p:spTree>
    <p:extLst>
      <p:ext uri="{BB962C8B-B14F-4D97-AF65-F5344CB8AC3E}">
        <p14:creationId xmlns:p14="http://schemas.microsoft.com/office/powerpoint/2010/main" val="269218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Title Slide: The Autonomous Treasurer — The First AI Agent with Financial Agency
 The Gap: Breaking Free From the 'Read-Only' Trap
 The Solution: Automating the Last Mile
 Product Demo: Seamless Invoice-to-Payment Flow
 Why We Win: Technical Moat &amp; Safety First
 Why Now: The Perfect Storm for Autonomous Finance
 Business Model: Monetizing Autonomous Finance
 Roadmap: From Payer to Autonomous Wealth Manager
 The Team: Engineers Bridging Web2 Reliability with Web3 Speed
 The Vision: Building the Operating System for the Autonomous Economy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2</a:t>
            </a:fld>
            <a:endParaRPr lang="en-AE"/>
          </a:p>
        </p:txBody>
      </p:sp>
    </p:spTree>
    <p:extLst>
      <p:ext uri="{BB962C8B-B14F-4D97-AF65-F5344CB8AC3E}">
        <p14:creationId xmlns:p14="http://schemas.microsoft.com/office/powerpoint/2010/main" val="269664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Problem: Manual, Stressful Gig Economy Finance, Pain: AI Tools Stuck Summarizing, Not Acting, Barrier: Closed Banking APIs Block Execution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3</a:t>
            </a:fld>
            <a:endParaRPr lang="en-AE"/>
          </a:p>
        </p:txBody>
      </p:sp>
    </p:spTree>
    <p:extLst>
      <p:ext uri="{BB962C8B-B14F-4D97-AF65-F5344CB8AC3E}">
        <p14:creationId xmlns:p14="http://schemas.microsoft.com/office/powerpoint/2010/main" val="2044598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The freelance economy's financial operations are often fragmented and manual; 54% of freelancers report difficulty managing invoices and payments. Manual finance processes contribute to financial stress, errors, and delayed payments, directly impacting cash flow and livelihood.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4</a:t>
            </a:fld>
            <a:endParaRPr lang="en-AE"/>
          </a:p>
        </p:txBody>
      </p:sp>
    </p:spTree>
    <p:extLst>
      <p:ext uri="{BB962C8B-B14F-4D97-AF65-F5344CB8AC3E}">
        <p14:creationId xmlns:p14="http://schemas.microsoft.com/office/powerpoint/2010/main" val="3591983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Current AI tools predominantly serve as 'read-only' assistants, providing summarized financial data but lacking autonomous action capabilities. This limitation reduces operational efficiency and user trust, as manual intervention remains necessary. Research shows that workflow automation can reduce time spent on finance tasks by up to 30%.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5</a:t>
            </a:fld>
            <a:endParaRPr lang="en-AE"/>
          </a:p>
        </p:txBody>
      </p:sp>
    </p:spTree>
    <p:extLst>
      <p:ext uri="{BB962C8B-B14F-4D97-AF65-F5344CB8AC3E}">
        <p14:creationId xmlns:p14="http://schemas.microsoft.com/office/powerpoint/2010/main" val="3234612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Banking APIs are often restrictive or lacking in execution capabilities, limiting autonomous payment initiation. The absence of open, programmable APIs creates a bottleneck for AI agents in taking financial actions, a major barrier to innovation in autonomous finance. Industry reports emphasize that open banking APIs remain underutilized, with less than 40% of fintechs accessing full APIs.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6</a:t>
            </a:fld>
            <a:endParaRPr lang="en-AE"/>
          </a:p>
        </p:txBody>
      </p:sp>
    </p:spTree>
    <p:extLst>
      <p:ext uri="{BB962C8B-B14F-4D97-AF65-F5344CB8AC3E}">
        <p14:creationId xmlns:p14="http://schemas.microsoft.com/office/powerpoint/2010/main" val="1254834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Fractional CFO: Autonomous Invoice Ingestion, Validation, and Payment, Workflow: Parse PDF → Check Runway/Policy → Instant Settlement → Visualize, MNEE Stablecoin Enables Autonomous Payment Execution</a:t>
            </a:r>
          </a:p>
        </p:txBody>
      </p:sp>
      <p:sp>
        <p:nvSpPr>
          <p:cNvPr id="4" name="Slide Number Placeholder 3"/>
          <p:cNvSpPr>
            <a:spLocks noGrp="1"/>
          </p:cNvSpPr>
          <p:nvPr>
            <p:ph type="sldNum" sz="quarter" idx="5"/>
          </p:nvPr>
        </p:nvSpPr>
        <p:spPr/>
        <p:txBody>
          <a:bodyPr/>
          <a:lstStyle/>
          <a:p>
            <a:fld id="{8B56E321-0871-4D88-A51A-6C9835D0042E}" type="slidenum">
              <a:rPr lang="en-AE" smtClean="0"/>
              <a:t>7</a:t>
            </a:fld>
            <a:endParaRPr lang="en-AE"/>
          </a:p>
        </p:txBody>
      </p:sp>
    </p:spTree>
    <p:extLst>
      <p:ext uri="{BB962C8B-B14F-4D97-AF65-F5344CB8AC3E}">
        <p14:creationId xmlns:p14="http://schemas.microsoft.com/office/powerpoint/2010/main" val="123330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Leveraging AI-driven automation to handle end-to-end invoice processing mirrors capabilities of a human CFO fractionally, improving accuracy and speed. Automating validation reduces error rates by up to 75% and accelerates payment cycles by 40%. This enables freelancers to focus on core work instead of financial administration.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8</a:t>
            </a:fld>
            <a:endParaRPr lang="en-AE"/>
          </a:p>
        </p:txBody>
      </p:sp>
    </p:spTree>
    <p:extLst>
      <p:ext uri="{BB962C8B-B14F-4D97-AF65-F5344CB8AC3E}">
        <p14:creationId xmlns:p14="http://schemas.microsoft.com/office/powerpoint/2010/main" val="2770270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This automated workflow emphasizes seamless integration: parsing invoice PDFs using OCR, evaluating cash runway and payment policies with AI, settling payments instantly via blockchain technology, and providing transparent visualization of financial health. Such end-to-end automation addresses critical pain points and accelerates financial cycles. 
 Image source: AI-generated</a:t>
            </a:r>
          </a:p>
        </p:txBody>
      </p:sp>
      <p:sp>
        <p:nvSpPr>
          <p:cNvPr id="4" name="Slide Number Placeholder 3"/>
          <p:cNvSpPr>
            <a:spLocks noGrp="1"/>
          </p:cNvSpPr>
          <p:nvPr>
            <p:ph type="sldNum" sz="quarter" idx="5"/>
          </p:nvPr>
        </p:nvSpPr>
        <p:spPr/>
        <p:txBody>
          <a:bodyPr/>
          <a:lstStyle/>
          <a:p>
            <a:fld id="{8B56E321-0871-4D88-A51A-6C9835D0042E}" type="slidenum">
              <a:rPr lang="en-AE" smtClean="0"/>
              <a:t>9</a:t>
            </a:fld>
            <a:endParaRPr lang="en-AE"/>
          </a:p>
        </p:txBody>
      </p:sp>
    </p:spTree>
    <p:extLst>
      <p:ext uri="{BB962C8B-B14F-4D97-AF65-F5344CB8AC3E}">
        <p14:creationId xmlns:p14="http://schemas.microsoft.com/office/powerpoint/2010/main" val="636672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14EC-B89B-45C6-0071-9269D9C0CD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C03CCC7E-418F-E885-3DE9-7921B2B1F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4E812FA1-C24F-DAD9-1A9D-C6496DA53F6D}"/>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BEC98337-F22B-D0DF-CB47-A7FB8F76955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608D0A34-340A-F683-E5AF-AB1019BA118C}"/>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617805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DFC6-3289-411C-5C1E-6BA04FE77BC6}"/>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89706805-D260-2530-2F14-F5F2DBE4F8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11F8716-6117-6CCC-1967-8F4960F8C6E4}"/>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266ADC75-8816-DD04-44B1-B7F6610BE86B}"/>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99CA5659-9ECE-DD09-38B9-3A3B0689413B}"/>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73605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63CA5D-5450-685D-33B2-271FFBA6D73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73D3911C-C8D6-05A4-6310-44454CC388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CA280D49-D944-B034-9BA0-CC5FB7311212}"/>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91EFF35C-151C-4D6A-84F1-43D87AFAA97A}"/>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FE95AD74-0C8B-4023-21D4-5FBDD5415DDC}"/>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109550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0FC9-0089-C22C-21BE-65762670BB79}"/>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BFBCD54E-D6D8-B36A-73CB-E84167F029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7A078638-6843-6B8E-53E2-82F8E9E2171A}"/>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6E053B7D-B70C-33B6-C353-EC13690376AE}"/>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DE51ECDF-1401-1EF2-E1D0-53B1FC4C9D35}"/>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2900725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C315E-0276-589A-0EB6-A9BDAC3A81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8A89896F-A7B8-8ED9-D53C-7A16497E54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FC817E-638C-07E8-66C7-C3AA285887A6}"/>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6A7CEDBA-F635-6679-A40A-94EEB9391C4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1C99B3E-5EC3-FA70-7702-E6F3C76BAA74}"/>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2644329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3DA4-3E8F-55B6-EDAF-9A639BD1BD0A}"/>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C5A7CD3A-7866-6327-D9CC-8DB6D59FD3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BAC8907E-5AE8-0759-4DE4-8DCBA54CD9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2DF8184E-317B-19A0-8080-9CEEEBE88B02}"/>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6" name="Footer Placeholder 5">
            <a:extLst>
              <a:ext uri="{FF2B5EF4-FFF2-40B4-BE49-F238E27FC236}">
                <a16:creationId xmlns:a16="http://schemas.microsoft.com/office/drawing/2014/main" id="{BD514435-0D4A-F4FA-B558-A0FD9DC41387}"/>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4E9BC583-1C63-4FFC-A5DD-D6B72EC0EB63}"/>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984928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77B3-93DC-6099-26BD-64842DEFC0C2}"/>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7B42923-D591-A1DE-6B84-3EB9F0D6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376288-E857-A4B4-4A9B-474BE3433D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C39B4C80-6630-626A-2900-05DB4322F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59881D-C650-4689-C449-384CF9CD89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FA494DC3-86C0-D44D-11E4-E8FB0F4CAB36}"/>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8" name="Footer Placeholder 7">
            <a:extLst>
              <a:ext uri="{FF2B5EF4-FFF2-40B4-BE49-F238E27FC236}">
                <a16:creationId xmlns:a16="http://schemas.microsoft.com/office/drawing/2014/main" id="{31E73EB3-FC14-9977-9142-B2D25B5D6429}"/>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62706DF3-65A0-56E1-BCE2-01DCFC152458}"/>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3779832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A304-9965-9C80-31F2-4F2FB28224CD}"/>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B62FF5B0-5DCA-0A18-9625-716A03C7248D}"/>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4" name="Footer Placeholder 3">
            <a:extLst>
              <a:ext uri="{FF2B5EF4-FFF2-40B4-BE49-F238E27FC236}">
                <a16:creationId xmlns:a16="http://schemas.microsoft.com/office/drawing/2014/main" id="{CA12606E-07EE-6522-F20A-EDDFC2DE1826}"/>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01F0A8DA-3E13-78DB-5FCD-C019B5352903}"/>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1301747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C798A-ED2C-2A09-447E-ED76DDA5AFF1}"/>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3" name="Footer Placeholder 2">
            <a:extLst>
              <a:ext uri="{FF2B5EF4-FFF2-40B4-BE49-F238E27FC236}">
                <a16:creationId xmlns:a16="http://schemas.microsoft.com/office/drawing/2014/main" id="{18A5CE77-1B32-A9CE-2869-95F659E12287}"/>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8F6D72D9-7D15-8555-F67D-C29EADD61E76}"/>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2811365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C4E8-AFAC-E491-1D4C-D81F2BFAB5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BEC304BF-E3F0-921E-B721-F75CF2D70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51B53C9E-FF34-4575-9AAC-7B13A7ADF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53C7E8-7829-2D9C-7F63-1450CCAE9A5F}"/>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6" name="Footer Placeholder 5">
            <a:extLst>
              <a:ext uri="{FF2B5EF4-FFF2-40B4-BE49-F238E27FC236}">
                <a16:creationId xmlns:a16="http://schemas.microsoft.com/office/drawing/2014/main" id="{8434C4BA-03B9-98CB-1F55-CFF220998653}"/>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C9754B2F-E619-5096-B7E5-27A1D79F16D4}"/>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35691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3CAB0-CA09-6D51-0176-4684D5B140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DB312C6A-FD7D-F93B-BD1C-B14CDF628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A36C2A46-EFCA-0740-3354-477FB4A32F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71122C-B8FA-7A6D-F94E-7E4DD03CD337}"/>
              </a:ext>
            </a:extLst>
          </p:cNvPr>
          <p:cNvSpPr>
            <a:spLocks noGrp="1"/>
          </p:cNvSpPr>
          <p:nvPr>
            <p:ph type="dt" sz="half" idx="10"/>
          </p:nvPr>
        </p:nvSpPr>
        <p:spPr/>
        <p:txBody>
          <a:bodyPr/>
          <a:lstStyle/>
          <a:p>
            <a:fld id="{AF2772B3-CA86-4B5C-A852-23F6BDE80BD7}" type="datetimeFigureOut">
              <a:rPr lang="en-AE" smtClean="0"/>
              <a:t>22/12/2025</a:t>
            </a:fld>
            <a:endParaRPr lang="en-AE"/>
          </a:p>
        </p:txBody>
      </p:sp>
      <p:sp>
        <p:nvSpPr>
          <p:cNvPr id="6" name="Footer Placeholder 5">
            <a:extLst>
              <a:ext uri="{FF2B5EF4-FFF2-40B4-BE49-F238E27FC236}">
                <a16:creationId xmlns:a16="http://schemas.microsoft.com/office/drawing/2014/main" id="{ADFDACC0-91DF-C86F-FD9F-AF5C8CE49A4F}"/>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054F4C97-C622-F384-12EB-EBAAADD2C64B}"/>
              </a:ext>
            </a:extLst>
          </p:cNvPr>
          <p:cNvSpPr>
            <a:spLocks noGrp="1"/>
          </p:cNvSpPr>
          <p:nvPr>
            <p:ph type="sldNum" sz="quarter" idx="12"/>
          </p:nvPr>
        </p:nvSpPr>
        <p:spPr/>
        <p:txBody>
          <a:bodyPr/>
          <a:lstStyle/>
          <a:p>
            <a:fld id="{B2E2C5A7-2C0B-4EAB-A885-4778FA8F5EC7}" type="slidenum">
              <a:rPr lang="en-AE" smtClean="0"/>
              <a:t>‹#›</a:t>
            </a:fld>
            <a:endParaRPr lang="en-AE"/>
          </a:p>
        </p:txBody>
      </p:sp>
    </p:spTree>
    <p:extLst>
      <p:ext uri="{BB962C8B-B14F-4D97-AF65-F5344CB8AC3E}">
        <p14:creationId xmlns:p14="http://schemas.microsoft.com/office/powerpoint/2010/main" val="649987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C2B5AB-16AF-B869-36D5-91F63ED783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72779AE5-EB6C-210B-C50E-2F6679B6DA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39054DA8-E9C7-3AB7-7300-D4D437E97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2772B3-CA86-4B5C-A852-23F6BDE80BD7}" type="datetimeFigureOut">
              <a:rPr lang="en-AE" smtClean="0"/>
              <a:t>22/12/2025</a:t>
            </a:fld>
            <a:endParaRPr lang="en-AE"/>
          </a:p>
        </p:txBody>
      </p:sp>
      <p:sp>
        <p:nvSpPr>
          <p:cNvPr id="5" name="Footer Placeholder 4">
            <a:extLst>
              <a:ext uri="{FF2B5EF4-FFF2-40B4-BE49-F238E27FC236}">
                <a16:creationId xmlns:a16="http://schemas.microsoft.com/office/drawing/2014/main" id="{299032F2-CD62-0DF9-BD17-6F81EC8E98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E"/>
          </a:p>
        </p:txBody>
      </p:sp>
      <p:sp>
        <p:nvSpPr>
          <p:cNvPr id="6" name="Slide Number Placeholder 5">
            <a:extLst>
              <a:ext uri="{FF2B5EF4-FFF2-40B4-BE49-F238E27FC236}">
                <a16:creationId xmlns:a16="http://schemas.microsoft.com/office/drawing/2014/main" id="{5C7AF56C-21D0-80D7-9217-47CF009E6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2E2C5A7-2C0B-4EAB-A885-4778FA8F5EC7}" type="slidenum">
              <a:rPr lang="en-AE" smtClean="0"/>
              <a:t>‹#›</a:t>
            </a:fld>
            <a:endParaRPr lang="en-AE"/>
          </a:p>
        </p:txBody>
      </p:sp>
    </p:spTree>
    <p:extLst>
      <p:ext uri="{BB962C8B-B14F-4D97-AF65-F5344CB8AC3E}">
        <p14:creationId xmlns:p14="http://schemas.microsoft.com/office/powerpoint/2010/main" val="2618587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7.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43.png"/><Relationship Id="rId5" Type="http://schemas.openxmlformats.org/officeDocument/2006/relationships/image" Target="../media/image21.png"/><Relationship Id="rId10" Type="http://schemas.openxmlformats.org/officeDocument/2006/relationships/image" Target="../media/image42.svg"/><Relationship Id="rId4" Type="http://schemas.openxmlformats.org/officeDocument/2006/relationships/image" Target="../media/image38.svg"/><Relationship Id="rId9" Type="http://schemas.openxmlformats.org/officeDocument/2006/relationships/image" Target="../media/image41.png"/><Relationship Id="rId14" Type="http://schemas.openxmlformats.org/officeDocument/2006/relationships/image" Target="../media/image46.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 Id="rId1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svg"/><Relationship Id="rId9" Type="http://schemas.openxmlformats.org/officeDocument/2006/relationships/image" Target="../media/image25.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1F5D0DB-F6EB-412C-80C1-7E9F50DC9E19}"/>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sleek, futuristic office environment featuring advanced digital interfaces and holographic financial data displays, rendered in 3D with a premium, optimistic neomorphic style. The palette should blend black-and-white photographic elements with a subtle blue accent glow, and include shades of #FD8249, #FFD1A0, #109FBF, and #AEE1E2. The composition must allow for a centered title overlay and convey innovation, trust, and technological advancement. Absolutely no visible or implied text, letters, or words anywhere in the image">
            <a:extLst>
              <a:ext uri="{FF2B5EF4-FFF2-40B4-BE49-F238E27FC236}">
                <a16:creationId xmlns:a16="http://schemas.microsoft.com/office/drawing/2014/main" id="{C0775F11-A0A6-4BB6-A05E-1444BEDF174A}"/>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7" name="TextBox 6">
            <a:extLst>
              <a:ext uri="{FF2B5EF4-FFF2-40B4-BE49-F238E27FC236}">
                <a16:creationId xmlns:a16="http://schemas.microsoft.com/office/drawing/2014/main" id="{EEFC96E1-90B1-42BE-BFDB-073D51D48F2D}"/>
              </a:ext>
            </a:extLst>
          </p:cNvPr>
          <p:cNvSpPr txBox="1"/>
          <p:nvPr/>
        </p:nvSpPr>
        <p:spPr>
          <a:xfrm>
            <a:off x="619125" y="1093440"/>
            <a:ext cx="4391025" cy="1188541"/>
          </a:xfrm>
          <a:prstGeom prst="rect">
            <a:avLst/>
          </a:prstGeom>
          <a:noFill/>
        </p:spPr>
        <p:txBody>
          <a:bodyPr wrap="square" rtlCol="0">
            <a:normAutofit lnSpcReduction="10000"/>
          </a:bodyPr>
          <a:lstStyle/>
          <a:p>
            <a:pPr marL="0" algn="l">
              <a:buNone/>
            </a:pPr>
            <a:r>
              <a:rPr sz="3900" b="0">
                <a:solidFill>
                  <a:srgbClr val="AEE1E2"/>
                </a:solidFill>
                <a:effectLst/>
                <a:latin typeface="Avenir Bold"/>
              </a:rPr>
              <a:t>The Autonomous Treasurer</a:t>
            </a:r>
            <a:r>
              <a:rPr>
                <a:effectLst/>
              </a:rPr>
              <a:t> </a:t>
            </a:r>
            <a:endParaRPr lang="en-AE"/>
          </a:p>
        </p:txBody>
      </p:sp>
      <p:sp>
        <p:nvSpPr>
          <p:cNvPr id="8" name="TextBox 7">
            <a:extLst>
              <a:ext uri="{FF2B5EF4-FFF2-40B4-BE49-F238E27FC236}">
                <a16:creationId xmlns:a16="http://schemas.microsoft.com/office/drawing/2014/main" id="{3F6925B4-8B27-498D-BF6F-49BA6B0DBBA1}"/>
              </a:ext>
            </a:extLst>
          </p:cNvPr>
          <p:cNvSpPr txBox="1"/>
          <p:nvPr/>
        </p:nvSpPr>
        <p:spPr>
          <a:xfrm>
            <a:off x="619125" y="5211960"/>
            <a:ext cx="4391025" cy="742950"/>
          </a:xfrm>
          <a:prstGeom prst="rect">
            <a:avLst/>
          </a:prstGeom>
          <a:noFill/>
        </p:spPr>
        <p:txBody>
          <a:bodyPr wrap="square" rtlCol="0">
            <a:normAutofit/>
          </a:bodyPr>
          <a:lstStyle/>
          <a:p>
            <a:pPr marL="0" algn="l">
              <a:buNone/>
            </a:pPr>
            <a:r>
              <a:rPr sz="2250" b="0">
                <a:solidFill>
                  <a:srgbClr val="AEE1E2"/>
                </a:solidFill>
                <a:effectLst/>
                <a:latin typeface="Avenir Medium"/>
              </a:rPr>
              <a:t>AI agent with real financial agency</a:t>
            </a:r>
            <a:r>
              <a:rPr>
                <a:effectLst/>
              </a:rPr>
              <a:t> </a:t>
            </a:r>
            <a:endParaRPr lang="en-AE"/>
          </a:p>
        </p:txBody>
      </p:sp>
    </p:spTree>
    <p:extLst>
      <p:ext uri="{BB962C8B-B14F-4D97-AF65-F5344CB8AC3E}">
        <p14:creationId xmlns:p14="http://schemas.microsoft.com/office/powerpoint/2010/main" val="2271105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83D805A-4568-4AAB-8B05-7DA60BB552E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a:extLst>
              <a:ext uri="{FF2B5EF4-FFF2-40B4-BE49-F238E27FC236}">
                <a16:creationId xmlns:a16="http://schemas.microsoft.com/office/drawing/2014/main" id="{455FB3F5-E330-4EFD-B958-D3716DE087F8}"/>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pic>
        <p:nvPicPr>
          <p:cNvPr id="7" name="Graphic 6" descr="A vector icon of an interlocking shield and gears, representing reliability and robust system design, with a transparent background">
            <a:extLst>
              <a:ext uri="{FF2B5EF4-FFF2-40B4-BE49-F238E27FC236}">
                <a16:creationId xmlns:a16="http://schemas.microsoft.com/office/drawing/2014/main" id="{9F9E8B98-D82F-45FE-9FC7-7F4869FFB2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8" name="Graphic 7">
            <a:extLst>
              <a:ext uri="{FF2B5EF4-FFF2-40B4-BE49-F238E27FC236}">
                <a16:creationId xmlns:a16="http://schemas.microsoft.com/office/drawing/2014/main" id="{D9F318AC-DD1F-43D2-886B-E3F2F51712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9" name="Graphic 8" descr="A vector icon of a lifebuoy or safety net, symbolizing fault tolerance and recovery, with a transparent background">
            <a:extLst>
              <a:ext uri="{FF2B5EF4-FFF2-40B4-BE49-F238E27FC236}">
                <a16:creationId xmlns:a16="http://schemas.microsoft.com/office/drawing/2014/main" id="{970CD14B-9EF8-4A15-81FB-98652AE506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0" name="Graphic 9">
            <a:extLst>
              <a:ext uri="{FF2B5EF4-FFF2-40B4-BE49-F238E27FC236}">
                <a16:creationId xmlns:a16="http://schemas.microsoft.com/office/drawing/2014/main" id="{6C8972C5-9E29-4C55-9CCE-03531FF933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1" name="Graphic 10" descr="A vector icon of a simple puzzle piece, representing the simplicity of alternative approaches, with a transparent background">
            <a:extLst>
              <a:ext uri="{FF2B5EF4-FFF2-40B4-BE49-F238E27FC236}">
                <a16:creationId xmlns:a16="http://schemas.microsoft.com/office/drawing/2014/main" id="{2E2F4278-13F1-40B9-98E7-C8B092D1EB6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2" name="Graphic 11">
            <a:extLst>
              <a:ext uri="{FF2B5EF4-FFF2-40B4-BE49-F238E27FC236}">
                <a16:creationId xmlns:a16="http://schemas.microsoft.com/office/drawing/2014/main" id="{DE84CAB7-C870-4758-A562-80B0734EDA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3" name="Graphic 12" descr="A vector icon of a mountain peak with a flag, symbolizing strategic advantage and leadership, with a transparent background">
            <a:extLst>
              <a:ext uri="{FF2B5EF4-FFF2-40B4-BE49-F238E27FC236}">
                <a16:creationId xmlns:a16="http://schemas.microsoft.com/office/drawing/2014/main" id="{C35EBCC7-9FB2-4A1A-B319-5BDD25CD7E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4" name="TextBox 13">
            <a:extLst>
              <a:ext uri="{FF2B5EF4-FFF2-40B4-BE49-F238E27FC236}">
                <a16:creationId xmlns:a16="http://schemas.microsoft.com/office/drawing/2014/main" id="{005AE37D-FF34-4DB7-9902-F0BD7C2CFDA1}"/>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sz="3600" b="0">
                <a:solidFill>
                  <a:srgbClr val="1B334D"/>
                </a:solidFill>
                <a:effectLst/>
                <a:latin typeface="Avenir Bold"/>
              </a:rPr>
              <a:t>SAGA Orchestration Ensures Reliability over Hype</a:t>
            </a:r>
            <a:r>
              <a:rPr>
                <a:effectLst/>
              </a:rPr>
              <a:t> </a:t>
            </a:r>
            <a:endParaRPr lang="en-AE"/>
          </a:p>
        </p:txBody>
      </p:sp>
      <p:sp>
        <p:nvSpPr>
          <p:cNvPr id="15" name="TextBox 14">
            <a:extLst>
              <a:ext uri="{FF2B5EF4-FFF2-40B4-BE49-F238E27FC236}">
                <a16:creationId xmlns:a16="http://schemas.microsoft.com/office/drawing/2014/main" id="{E929E091-692C-4926-BA3B-8F8E3B5F8128}"/>
              </a:ext>
            </a:extLst>
          </p:cNvPr>
          <p:cNvSpPr txBox="1"/>
          <p:nvPr/>
        </p:nvSpPr>
        <p:spPr>
          <a:xfrm>
            <a:off x="1752600" y="2381250"/>
            <a:ext cx="3810000" cy="1188690"/>
          </a:xfrm>
          <a:prstGeom prst="rect">
            <a:avLst/>
          </a:prstGeom>
          <a:noFill/>
        </p:spPr>
        <p:txBody>
          <a:bodyPr wrap="square" rtlCol="0">
            <a:normAutofit lnSpcReduction="10000"/>
          </a:bodyPr>
          <a:lstStyle/>
          <a:p>
            <a:pPr marL="0" algn="l">
              <a:buNone/>
            </a:pPr>
            <a:r>
              <a:rPr sz="1800" b="1">
                <a:solidFill>
                  <a:srgbClr val="1B334D"/>
                </a:solidFill>
                <a:effectLst/>
                <a:latin typeface="Avenir Bold"/>
              </a:rPr>
              <a:t>Reliability</a:t>
            </a:r>
            <a:r>
              <a:rPr>
                <a:effectLst/>
              </a:rPr>
              <a:t> </a:t>
            </a:r>
          </a:p>
          <a:p>
            <a:pPr marL="0" algn="l">
              <a:spcBef>
                <a:spcPts val="900"/>
              </a:spcBef>
              <a:buNone/>
            </a:pPr>
            <a:r>
              <a:rPr sz="1500" b="0">
                <a:solidFill>
                  <a:srgbClr val="1B334D"/>
                </a:solidFill>
                <a:effectLst/>
                <a:latin typeface="Avenir Regular"/>
              </a:rPr>
              <a:t>SAGA orchestration ensures distributed transactions are completed successfully, reducing error rates and system downtime.</a:t>
            </a:r>
            <a:r>
              <a:rPr>
                <a:effectLst/>
              </a:rPr>
              <a:t> </a:t>
            </a:r>
            <a:endParaRPr lang="en-AE"/>
          </a:p>
        </p:txBody>
      </p:sp>
      <p:sp>
        <p:nvSpPr>
          <p:cNvPr id="16" name="TextBox 15">
            <a:extLst>
              <a:ext uri="{FF2B5EF4-FFF2-40B4-BE49-F238E27FC236}">
                <a16:creationId xmlns:a16="http://schemas.microsoft.com/office/drawing/2014/main" id="{795BB2C3-9E64-486E-80CA-ABB1DF75ACD5}"/>
              </a:ext>
            </a:extLst>
          </p:cNvPr>
          <p:cNvSpPr txBox="1"/>
          <p:nvPr/>
        </p:nvSpPr>
        <p:spPr>
          <a:xfrm>
            <a:off x="7239000" y="2381250"/>
            <a:ext cx="3810000" cy="1455390"/>
          </a:xfrm>
          <a:prstGeom prst="rect">
            <a:avLst/>
          </a:prstGeom>
          <a:noFill/>
        </p:spPr>
        <p:txBody>
          <a:bodyPr wrap="square" rtlCol="0">
            <a:normAutofit/>
          </a:bodyPr>
          <a:lstStyle/>
          <a:p>
            <a:pPr marL="0" algn="l">
              <a:buNone/>
            </a:pPr>
            <a:r>
              <a:rPr sz="1800" b="1">
                <a:solidFill>
                  <a:srgbClr val="1B334D"/>
                </a:solidFill>
                <a:effectLst/>
                <a:latin typeface="Avenir Bold"/>
              </a:rPr>
              <a:t>Fault Tolerance</a:t>
            </a:r>
            <a:r>
              <a:rPr>
                <a:effectLst/>
              </a:rPr>
              <a:t> </a:t>
            </a:r>
          </a:p>
          <a:p>
            <a:pPr marL="0" algn="l">
              <a:spcBef>
                <a:spcPts val="900"/>
              </a:spcBef>
              <a:buNone/>
            </a:pPr>
            <a:r>
              <a:rPr sz="1500" b="0">
                <a:solidFill>
                  <a:srgbClr val="1B334D"/>
                </a:solidFill>
                <a:effectLst/>
                <a:latin typeface="Avenir Regular"/>
              </a:rPr>
              <a:t>By handling failures gracefully and enabling compensating actions, SAGA improves system resilience compared to basic transaction models.</a:t>
            </a:r>
            <a:r>
              <a:rPr>
                <a:effectLst/>
              </a:rPr>
              <a:t> </a:t>
            </a:r>
            <a:endParaRPr lang="en-AE"/>
          </a:p>
        </p:txBody>
      </p:sp>
      <p:sp>
        <p:nvSpPr>
          <p:cNvPr id="17" name="TextBox 16">
            <a:extLst>
              <a:ext uri="{FF2B5EF4-FFF2-40B4-BE49-F238E27FC236}">
                <a16:creationId xmlns:a16="http://schemas.microsoft.com/office/drawing/2014/main" id="{DC40EDAD-572A-4F92-ABFB-68728E08DA53}"/>
              </a:ext>
            </a:extLst>
          </p:cNvPr>
          <p:cNvSpPr txBox="1"/>
          <p:nvPr/>
        </p:nvSpPr>
        <p:spPr>
          <a:xfrm>
            <a:off x="1752600" y="4286250"/>
            <a:ext cx="3810000" cy="1455390"/>
          </a:xfrm>
          <a:prstGeom prst="rect">
            <a:avLst/>
          </a:prstGeom>
          <a:noFill/>
        </p:spPr>
        <p:txBody>
          <a:bodyPr wrap="square" rtlCol="0">
            <a:normAutofit/>
          </a:bodyPr>
          <a:lstStyle/>
          <a:p>
            <a:pPr marL="0" algn="l">
              <a:buNone/>
            </a:pPr>
            <a:r>
              <a:rPr sz="1800" b="1">
                <a:solidFill>
                  <a:srgbClr val="1B334D"/>
                </a:solidFill>
                <a:effectLst/>
                <a:latin typeface="Avenir Bold"/>
              </a:rPr>
              <a:t>Simplicity of Alternatives</a:t>
            </a:r>
            <a:r>
              <a:rPr>
                <a:effectLst/>
              </a:rPr>
              <a:t> </a:t>
            </a:r>
          </a:p>
          <a:p>
            <a:pPr marL="0" algn="l">
              <a:spcBef>
                <a:spcPts val="900"/>
              </a:spcBef>
              <a:buNone/>
            </a:pPr>
            <a:r>
              <a:rPr sz="1500" b="0">
                <a:solidFill>
                  <a:srgbClr val="1B334D"/>
                </a:solidFill>
                <a:effectLst/>
                <a:latin typeface="Avenir Regular"/>
              </a:rPr>
              <a:t>Simpler approaches may be easier to implement but often lack robust error handling, leading to higher failure rates in complex workflows.</a:t>
            </a:r>
            <a:r>
              <a:rPr>
                <a:effectLst/>
              </a:rPr>
              <a:t> </a:t>
            </a:r>
            <a:endParaRPr lang="en-AE"/>
          </a:p>
        </p:txBody>
      </p:sp>
      <p:sp>
        <p:nvSpPr>
          <p:cNvPr id="18" name="TextBox 17">
            <a:extLst>
              <a:ext uri="{FF2B5EF4-FFF2-40B4-BE49-F238E27FC236}">
                <a16:creationId xmlns:a16="http://schemas.microsoft.com/office/drawing/2014/main" id="{71E7FD77-55BA-4234-BB16-070CEEC36FF2}"/>
              </a:ext>
            </a:extLst>
          </p:cNvPr>
          <p:cNvSpPr txBox="1"/>
          <p:nvPr/>
        </p:nvSpPr>
        <p:spPr>
          <a:xfrm>
            <a:off x="7239000" y="4286250"/>
            <a:ext cx="3810000" cy="1455390"/>
          </a:xfrm>
          <a:prstGeom prst="rect">
            <a:avLst/>
          </a:prstGeom>
          <a:noFill/>
        </p:spPr>
        <p:txBody>
          <a:bodyPr wrap="square" rtlCol="0">
            <a:normAutofit/>
          </a:bodyPr>
          <a:lstStyle/>
          <a:p>
            <a:pPr marL="0" algn="l">
              <a:buNone/>
            </a:pPr>
            <a:r>
              <a:rPr sz="1800" b="1">
                <a:solidFill>
                  <a:srgbClr val="1B334D"/>
                </a:solidFill>
                <a:effectLst/>
                <a:latin typeface="Avenir Bold"/>
              </a:rPr>
              <a:t>Strategic Advantage</a:t>
            </a:r>
            <a:r>
              <a:rPr>
                <a:effectLst/>
              </a:rPr>
              <a:t> </a:t>
            </a:r>
          </a:p>
          <a:p>
            <a:pPr marL="0" algn="l">
              <a:spcBef>
                <a:spcPts val="900"/>
              </a:spcBef>
              <a:buNone/>
            </a:pPr>
            <a:r>
              <a:rPr sz="1500" b="0">
                <a:solidFill>
                  <a:srgbClr val="1B334D"/>
                </a:solidFill>
                <a:effectLst/>
                <a:latin typeface="Avenir Regular"/>
              </a:rPr>
              <a:t>SAGA’s proven reduction in transaction failures (up to 40%) creates a technical moat, differentiating organizations from competitors.</a:t>
            </a:r>
            <a:r>
              <a:rPr>
                <a:effectLst/>
              </a:rPr>
              <a:t> </a:t>
            </a:r>
            <a:endParaRPr lang="en-AE"/>
          </a:p>
        </p:txBody>
      </p:sp>
    </p:spTree>
    <p:extLst>
      <p:ext uri="{BB962C8B-B14F-4D97-AF65-F5344CB8AC3E}">
        <p14:creationId xmlns:p14="http://schemas.microsoft.com/office/powerpoint/2010/main" val="283420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816888-7883-488D-8791-A795ED1C9390}"/>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434F0E0-868D-126A-48D6-A5A8DB5990A6}"/>
              </a:ext>
            </a:extLst>
          </p:cNvPr>
          <p:cNvSpPr>
            <a:spLocks noGrp="1"/>
          </p:cNvSpPr>
          <p:nvPr>
            <p:ph sz="half" idx="2"/>
          </p:nvPr>
        </p:nvSpPr>
        <p:spPr>
          <a:xfrm>
            <a:off x="1152525" y="2228850"/>
            <a:ext cx="9525000" cy="1905000"/>
          </a:xfrm>
        </p:spPr>
        <p:txBody>
          <a:bodyPr>
            <a:normAutofit fontScale="92500" lnSpcReduction="10000"/>
          </a:bodyPr>
          <a:lstStyle/>
          <a:p>
            <a:pPr marL="0" indent="0" algn="l">
              <a:buNone/>
            </a:pPr>
            <a:r>
              <a:rPr sz="15000" b="1">
                <a:solidFill>
                  <a:srgbClr val="AEE1E2"/>
                </a:solidFill>
                <a:effectLst/>
                <a:latin typeface="Avenir Bold"/>
              </a:rPr>
              <a:t>&lt;5s</a:t>
            </a:r>
            <a:r>
              <a:rPr>
                <a:effectLst/>
              </a:rPr>
              <a:t> </a:t>
            </a:r>
            <a:endParaRPr lang="en-AE"/>
          </a:p>
        </p:txBody>
      </p:sp>
      <p:sp>
        <p:nvSpPr>
          <p:cNvPr id="6" name="TextBox 5">
            <a:extLst>
              <a:ext uri="{FF2B5EF4-FFF2-40B4-BE49-F238E27FC236}">
                <a16:creationId xmlns:a16="http://schemas.microsoft.com/office/drawing/2014/main" id="{6A492A25-D396-45A7-8E64-A89F9F71E5CA}"/>
              </a:ext>
            </a:extLst>
          </p:cNvPr>
          <p:cNvSpPr txBox="1"/>
          <p:nvPr/>
        </p:nvSpPr>
        <p:spPr>
          <a:xfrm>
            <a:off x="1152525" y="4629150"/>
            <a:ext cx="9525000" cy="792360"/>
          </a:xfrm>
          <a:prstGeom prst="rect">
            <a:avLst/>
          </a:prstGeom>
          <a:noFill/>
        </p:spPr>
        <p:txBody>
          <a:bodyPr wrap="square" rtlCol="0">
            <a:normAutofit lnSpcReduction="10000"/>
          </a:bodyPr>
          <a:lstStyle/>
          <a:p>
            <a:pPr marL="0" algn="l">
              <a:buNone/>
            </a:pPr>
            <a:r>
              <a:rPr sz="2400" b="0">
                <a:solidFill>
                  <a:srgbClr val="AEE1E2"/>
                </a:solidFill>
                <a:effectLst/>
                <a:latin typeface="Avenir Medium"/>
              </a:rPr>
              <a:t>Average transaction settlement time with MNEE stablecoin, enabling near-instant autonomous payments</a:t>
            </a:r>
            <a:r>
              <a:rPr>
                <a:effectLst/>
              </a:rPr>
              <a:t> </a:t>
            </a:r>
            <a:endParaRPr lang="en-AE"/>
          </a:p>
        </p:txBody>
      </p:sp>
    </p:spTree>
    <p:extLst>
      <p:ext uri="{BB962C8B-B14F-4D97-AF65-F5344CB8AC3E}">
        <p14:creationId xmlns:p14="http://schemas.microsoft.com/office/powerpoint/2010/main" val="1626465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999C2C9-09B1-4EA9-9D77-86C9A06777F2}"/>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4060E880-0055-0B0F-4665-049FD0C7EB92}"/>
              </a:ext>
            </a:extLst>
          </p:cNvPr>
          <p:cNvSpPr>
            <a:spLocks noGrp="1"/>
          </p:cNvSpPr>
          <p:nvPr>
            <p:ph sz="half" idx="2"/>
          </p:nvPr>
        </p:nvSpPr>
        <p:spPr>
          <a:xfrm>
            <a:off x="828675" y="4886325"/>
            <a:ext cx="10534650" cy="1143000"/>
          </a:xfrm>
        </p:spPr>
        <p:txBody>
          <a:bodyPr/>
          <a:lstStyle/>
          <a:p>
            <a:pPr marL="0" marR="0" indent="0" algn="l" fontAlgn="b">
              <a:buNone/>
            </a:pPr>
            <a:r>
              <a:rPr sz="3900">
                <a:solidFill>
                  <a:srgbClr val="AEE1E2"/>
                </a:solidFill>
                <a:effectLst/>
                <a:latin typeface="Avenir Bold"/>
              </a:rPr>
              <a:t>Product Demo: Seamless Invoice-to-Payment Flow</a:t>
            </a:r>
            <a:r>
              <a:rPr>
                <a:effectLst/>
              </a:rPr>
              <a:t> </a:t>
            </a:r>
            <a:endParaRPr lang="en-AE"/>
          </a:p>
        </p:txBody>
      </p:sp>
    </p:spTree>
    <p:extLst>
      <p:ext uri="{BB962C8B-B14F-4D97-AF65-F5344CB8AC3E}">
        <p14:creationId xmlns:p14="http://schemas.microsoft.com/office/powerpoint/2010/main" val="1029174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D19DF1-233C-4EBD-8F3C-F0BE4861C124}"/>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detailed, visually engaging dashboard interface showing the invoice-to-payment process in real time, with animated flow elements such as progress bars, status indicators, and transaction timelines. The dashboard should feature clear sections for invoice receipt, approval, payment initiation, and completion, with dynamic graphics illustrating automation and transparency. The composition should be modern and professional, evoking efficiency and clarity. No visible or implied text, letters, or words should appear anywhere in the image">
            <a:extLst>
              <a:ext uri="{FF2B5EF4-FFF2-40B4-BE49-F238E27FC236}">
                <a16:creationId xmlns:a16="http://schemas.microsoft.com/office/drawing/2014/main" id="{FD70F61C-E3E9-449B-B09A-2BA1286BB01F}"/>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7" name="TextBox 6">
            <a:extLst>
              <a:ext uri="{FF2B5EF4-FFF2-40B4-BE49-F238E27FC236}">
                <a16:creationId xmlns:a16="http://schemas.microsoft.com/office/drawing/2014/main" id="{CD78C829-75D4-49CF-B1EF-F334DB9C4926}"/>
              </a:ext>
            </a:extLst>
          </p:cNvPr>
          <p:cNvSpPr txBox="1"/>
          <p:nvPr/>
        </p:nvSpPr>
        <p:spPr>
          <a:xfrm>
            <a:off x="7200900" y="581025"/>
            <a:ext cx="4391025" cy="1508670"/>
          </a:xfrm>
          <a:prstGeom prst="rect">
            <a:avLst/>
          </a:prstGeom>
          <a:noFill/>
        </p:spPr>
        <p:txBody>
          <a:bodyPr wrap="square" rtlCol="0">
            <a:normAutofit fontScale="92500" lnSpcReduction="10000"/>
          </a:bodyPr>
          <a:lstStyle/>
          <a:p>
            <a:pPr marL="0" algn="l">
              <a:buNone/>
            </a:pPr>
            <a:r>
              <a:rPr sz="3600">
                <a:solidFill>
                  <a:srgbClr val="AEE1E2"/>
                </a:solidFill>
                <a:effectLst/>
                <a:latin typeface="Avenir Bold"/>
              </a:rPr>
              <a:t>Live Visualization: Invoice-to-Payment Flow</a:t>
            </a:r>
            <a:r>
              <a:rPr>
                <a:effectLst/>
              </a:rPr>
              <a:t> </a:t>
            </a:r>
            <a:endParaRPr lang="en-AE"/>
          </a:p>
        </p:txBody>
      </p:sp>
      <p:sp>
        <p:nvSpPr>
          <p:cNvPr id="8" name="TextBox 7">
            <a:extLst>
              <a:ext uri="{FF2B5EF4-FFF2-40B4-BE49-F238E27FC236}">
                <a16:creationId xmlns:a16="http://schemas.microsoft.com/office/drawing/2014/main" id="{17641B69-9AC6-44A4-905F-253516BB9B9E}"/>
              </a:ext>
            </a:extLst>
          </p:cNvPr>
          <p:cNvSpPr txBox="1"/>
          <p:nvPr/>
        </p:nvSpPr>
        <p:spPr>
          <a:xfrm>
            <a:off x="7200900" y="2432595"/>
            <a:ext cx="4391025" cy="3402062"/>
          </a:xfrm>
          <a:prstGeom prst="rect">
            <a:avLst/>
          </a:prstGeom>
          <a:noFill/>
        </p:spPr>
        <p:txBody>
          <a:bodyPr wrap="square" rtlCol="0">
            <a:normAutofit/>
          </a:bodyPr>
          <a:lstStyle/>
          <a:p>
            <a:pPr marL="0" algn="l">
              <a:buNone/>
            </a:pPr>
            <a:r>
              <a:rPr sz="1650" b="1">
                <a:solidFill>
                  <a:srgbClr val="AEE1E2"/>
                </a:solidFill>
                <a:effectLst/>
                <a:latin typeface="Avenir Medium"/>
              </a:rPr>
              <a:t>Real-time Automation</a:t>
            </a:r>
            <a:r>
              <a:rPr>
                <a:effectLst/>
              </a:rPr>
              <a:t> </a:t>
            </a:r>
          </a:p>
          <a:p>
            <a:pPr marL="0" algn="l">
              <a:spcBef>
                <a:spcPts val="750"/>
              </a:spcBef>
              <a:buNone/>
            </a:pPr>
            <a:r>
              <a:rPr sz="1500" b="0">
                <a:solidFill>
                  <a:srgbClr val="AEE1E2"/>
                </a:solidFill>
                <a:effectLst/>
                <a:latin typeface="Avenir Regular"/>
              </a:rPr>
              <a:t>Live flow from invoice receipt to payment completion highlights automated steps and status changes.</a:t>
            </a:r>
            <a:r>
              <a:rPr>
                <a:effectLst/>
              </a:rPr>
              <a:t> </a:t>
            </a:r>
          </a:p>
          <a:p>
            <a:pPr marL="0" algn="l">
              <a:spcBef>
                <a:spcPts val="1200"/>
              </a:spcBef>
              <a:buNone/>
            </a:pPr>
            <a:r>
              <a:rPr sz="1650" b="1">
                <a:solidFill>
                  <a:srgbClr val="AEE1E2"/>
                </a:solidFill>
                <a:effectLst/>
                <a:latin typeface="Avenir Medium"/>
              </a:rPr>
              <a:t>Transparent Status Tracking</a:t>
            </a:r>
            <a:r>
              <a:rPr>
                <a:effectLst/>
              </a:rPr>
              <a:t> </a:t>
            </a:r>
          </a:p>
          <a:p>
            <a:pPr marL="0" algn="l">
              <a:spcBef>
                <a:spcPts val="750"/>
              </a:spcBef>
              <a:buNone/>
            </a:pPr>
            <a:r>
              <a:rPr sz="1500" b="0">
                <a:solidFill>
                  <a:srgbClr val="AEE1E2"/>
                </a:solidFill>
                <a:effectLst/>
                <a:latin typeface="Avenir Regular"/>
              </a:rPr>
              <a:t>Progress bars, indicators, and timelines provide intuitive visibility across approval and payment stages.</a:t>
            </a:r>
            <a:r>
              <a:rPr>
                <a:effectLst/>
              </a:rPr>
              <a:t> </a:t>
            </a:r>
          </a:p>
          <a:p>
            <a:pPr marL="0" algn="l">
              <a:spcBef>
                <a:spcPts val="1200"/>
              </a:spcBef>
              <a:buNone/>
            </a:pPr>
            <a:r>
              <a:rPr sz="1650" b="1">
                <a:solidFill>
                  <a:srgbClr val="AEE1E2"/>
                </a:solidFill>
                <a:effectLst/>
                <a:latin typeface="Avenir Medium"/>
              </a:rPr>
              <a:t>Faster Cash Flow</a:t>
            </a:r>
            <a:r>
              <a:rPr>
                <a:effectLst/>
              </a:rPr>
              <a:t> </a:t>
            </a:r>
          </a:p>
          <a:p>
            <a:pPr marL="0" algn="l">
              <a:spcBef>
                <a:spcPts val="750"/>
              </a:spcBef>
              <a:buNone/>
            </a:pPr>
            <a:r>
              <a:rPr sz="1500" b="0">
                <a:solidFill>
                  <a:srgbClr val="AEE1E2"/>
                </a:solidFill>
                <a:effectLst/>
                <a:latin typeface="Avenir Regular"/>
              </a:rPr>
              <a:t>Reducing payment cycle times by up to 50% strengthens freelancer liquidity and confidence.</a:t>
            </a:r>
            <a:r>
              <a:rPr>
                <a:effectLst/>
              </a:rPr>
              <a:t> </a:t>
            </a:r>
            <a:endParaRPr lang="en-AE"/>
          </a:p>
        </p:txBody>
      </p:sp>
    </p:spTree>
    <p:extLst>
      <p:ext uri="{BB962C8B-B14F-4D97-AF65-F5344CB8AC3E}">
        <p14:creationId xmlns:p14="http://schemas.microsoft.com/office/powerpoint/2010/main" val="2285419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C11757-C307-42F5-BACE-4244DD6257AA}"/>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detailed dashboard interface displaying key financial KPIs such as cash balance, monthly expenses, and income streams, with a prominent predictive runway visualization (such as a stylized graph or gauge indicating months of runway remaining). The dashboard should have a modern, clean neomorphic design with 3D illustrative elements. Use a neutral background and incorporate accent color #109FBF for key highlights. All data visualizations must be intuitive and playful yet professional, with no visible or implied text, letters, or words anywhere in the image. The composition should emphasize the proactive and optimistic nature of financial guidance for freelancers">
            <a:extLst>
              <a:ext uri="{FF2B5EF4-FFF2-40B4-BE49-F238E27FC236}">
                <a16:creationId xmlns:a16="http://schemas.microsoft.com/office/drawing/2014/main" id="{64798F3D-C3EF-4037-A723-9EF219BD4F48}"/>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7" name="TextBox 6">
            <a:extLst>
              <a:ext uri="{FF2B5EF4-FFF2-40B4-BE49-F238E27FC236}">
                <a16:creationId xmlns:a16="http://schemas.microsoft.com/office/drawing/2014/main" id="{B97F9A04-E215-4B68-B46B-87BDB13FDC4E}"/>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AEE1E2"/>
                </a:solidFill>
                <a:effectLst/>
                <a:latin typeface="Avenir Bold"/>
              </a:rPr>
              <a:t>Real-Time Runway Health Dashboard</a:t>
            </a:r>
            <a:r>
              <a:rPr>
                <a:effectLst/>
              </a:rPr>
              <a:t> </a:t>
            </a:r>
            <a:endParaRPr lang="en-AE"/>
          </a:p>
        </p:txBody>
      </p:sp>
      <p:sp>
        <p:nvSpPr>
          <p:cNvPr id="8" name="TextBox 7">
            <a:extLst>
              <a:ext uri="{FF2B5EF4-FFF2-40B4-BE49-F238E27FC236}">
                <a16:creationId xmlns:a16="http://schemas.microsoft.com/office/drawing/2014/main" id="{806D3578-F3E0-41EF-A1AD-729538D1C1E4}"/>
              </a:ext>
            </a:extLst>
          </p:cNvPr>
          <p:cNvSpPr txBox="1"/>
          <p:nvPr/>
        </p:nvSpPr>
        <p:spPr>
          <a:xfrm>
            <a:off x="7200900" y="1929705"/>
            <a:ext cx="4391025" cy="3257550"/>
          </a:xfrm>
          <a:prstGeom prst="rect">
            <a:avLst/>
          </a:prstGeom>
          <a:noFill/>
        </p:spPr>
        <p:txBody>
          <a:bodyPr wrap="square" rtlCol="0">
            <a:normAutofit lnSpcReduction="10000"/>
          </a:bodyPr>
          <a:lstStyle/>
          <a:p>
            <a:pPr marL="0" algn="l">
              <a:buNone/>
            </a:pPr>
            <a:r>
              <a:rPr sz="2250">
                <a:solidFill>
                  <a:srgbClr val="AEE1E2"/>
                </a:solidFill>
                <a:effectLst/>
                <a:latin typeface="Avenir Medium"/>
              </a:rPr>
              <a:t>Immediate Visibility</a:t>
            </a:r>
            <a:r>
              <a:rPr>
                <a:effectLst/>
              </a:rPr>
              <a:t> </a:t>
            </a:r>
          </a:p>
          <a:p>
            <a:pPr marL="0" algn="l">
              <a:spcBef>
                <a:spcPts val="750"/>
              </a:spcBef>
              <a:buNone/>
            </a:pPr>
            <a:r>
              <a:rPr sz="1500">
                <a:solidFill>
                  <a:srgbClr val="AEE1E2"/>
                </a:solidFill>
                <a:effectLst/>
                <a:latin typeface="Avenir Regular"/>
              </a:rPr>
              <a:t>Empowers freelancers to make confident, informed financial decisions.</a:t>
            </a:r>
            <a:r>
              <a:rPr>
                <a:effectLst/>
              </a:rPr>
              <a:t> </a:t>
            </a:r>
          </a:p>
          <a:p>
            <a:pPr marL="0" algn="l">
              <a:spcBef>
                <a:spcPts val="1350"/>
              </a:spcBef>
              <a:buNone/>
            </a:pPr>
            <a:r>
              <a:rPr sz="2250">
                <a:solidFill>
                  <a:srgbClr val="AEE1E2"/>
                </a:solidFill>
                <a:effectLst/>
                <a:latin typeface="Avenir Medium"/>
              </a:rPr>
              <a:t>Predictive Accuracy</a:t>
            </a:r>
            <a:r>
              <a:rPr>
                <a:effectLst/>
              </a:rPr>
              <a:t> </a:t>
            </a:r>
          </a:p>
          <a:p>
            <a:pPr marL="0" algn="l">
              <a:spcBef>
                <a:spcPts val="750"/>
              </a:spcBef>
              <a:buNone/>
            </a:pPr>
            <a:r>
              <a:rPr sz="1500">
                <a:solidFill>
                  <a:srgbClr val="AEE1E2"/>
                </a:solidFill>
                <a:effectLst/>
                <a:latin typeface="Avenir Regular"/>
              </a:rPr>
              <a:t>Forecasts runway with 90% accuracy from income and expenses.</a:t>
            </a:r>
            <a:r>
              <a:rPr>
                <a:effectLst/>
              </a:rPr>
              <a:t> </a:t>
            </a:r>
          </a:p>
          <a:p>
            <a:pPr marL="0" algn="l">
              <a:spcBef>
                <a:spcPts val="1350"/>
              </a:spcBef>
              <a:buNone/>
            </a:pPr>
            <a:r>
              <a:rPr sz="2250">
                <a:solidFill>
                  <a:srgbClr val="AEE1E2"/>
                </a:solidFill>
                <a:effectLst/>
                <a:latin typeface="Avenir Medium"/>
              </a:rPr>
              <a:t>Proactive Guidance</a:t>
            </a:r>
            <a:r>
              <a:rPr>
                <a:effectLst/>
              </a:rPr>
              <a:t> </a:t>
            </a:r>
          </a:p>
          <a:p>
            <a:pPr marL="0" algn="l">
              <a:spcBef>
                <a:spcPts val="750"/>
              </a:spcBef>
              <a:buNone/>
            </a:pPr>
            <a:r>
              <a:rPr sz="1500">
                <a:solidFill>
                  <a:srgbClr val="AEE1E2"/>
                </a:solidFill>
                <a:effectLst/>
                <a:latin typeface="Avenir Regular"/>
              </a:rPr>
              <a:t>Dashboard KPIs and runway visuals drive timely financial actions.</a:t>
            </a:r>
            <a:r>
              <a:rPr>
                <a:effectLst/>
              </a:rPr>
              <a:t> </a:t>
            </a:r>
            <a:endParaRPr lang="en-AE"/>
          </a:p>
        </p:txBody>
      </p:sp>
    </p:spTree>
    <p:extLst>
      <p:ext uri="{BB962C8B-B14F-4D97-AF65-F5344CB8AC3E}">
        <p14:creationId xmlns:p14="http://schemas.microsoft.com/office/powerpoint/2010/main" val="1078938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D038A3-3ED3-413D-BFCC-B8BD86FBE723}"/>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detailed mockup showing a mobile app interface with instant payment notifications and a financial health dashboard, highlighting clear, real-time status updates and transparency features. The design should showcase intuitive navigation, vibrant notification icons, and a clean layout that emphasizes user trust and engagement. No visible or implied text, letters, or words should appear anywhere in the image. The composition should focus on the seamless user experience and the feeling of financial clarity">
            <a:extLst>
              <a:ext uri="{FF2B5EF4-FFF2-40B4-BE49-F238E27FC236}">
                <a16:creationId xmlns:a16="http://schemas.microsoft.com/office/drawing/2014/main" id="{396FEBE8-FF33-4A91-A32E-C712F2768F53}"/>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7" name="TextBox 6">
            <a:extLst>
              <a:ext uri="{FF2B5EF4-FFF2-40B4-BE49-F238E27FC236}">
                <a16:creationId xmlns:a16="http://schemas.microsoft.com/office/drawing/2014/main" id="{44EFDBAE-AD91-4FF0-928B-7EFFC4A2AF85}"/>
              </a:ext>
            </a:extLst>
          </p:cNvPr>
          <p:cNvSpPr txBox="1"/>
          <p:nvPr/>
        </p:nvSpPr>
        <p:spPr>
          <a:xfrm>
            <a:off x="619125" y="581025"/>
            <a:ext cx="4391025" cy="1576982"/>
          </a:xfrm>
          <a:prstGeom prst="rect">
            <a:avLst/>
          </a:prstGeom>
          <a:noFill/>
        </p:spPr>
        <p:txBody>
          <a:bodyPr wrap="square" rtlCol="0">
            <a:normAutofit lnSpcReduction="10000"/>
          </a:bodyPr>
          <a:lstStyle/>
          <a:p>
            <a:pPr marL="0" algn="l">
              <a:buNone/>
            </a:pPr>
            <a:r>
              <a:rPr sz="3600">
                <a:solidFill>
                  <a:srgbClr val="AEE1E2"/>
                </a:solidFill>
                <a:effectLst/>
                <a:latin typeface="Avenir Bold"/>
              </a:rPr>
              <a:t>Instant Notifications and Transparent Insights</a:t>
            </a:r>
            <a:r>
              <a:rPr>
                <a:effectLst/>
              </a:rPr>
              <a:t> </a:t>
            </a:r>
            <a:endParaRPr lang="en-AE"/>
          </a:p>
        </p:txBody>
      </p:sp>
      <p:sp>
        <p:nvSpPr>
          <p:cNvPr id="8" name="TextBox 7">
            <a:extLst>
              <a:ext uri="{FF2B5EF4-FFF2-40B4-BE49-F238E27FC236}">
                <a16:creationId xmlns:a16="http://schemas.microsoft.com/office/drawing/2014/main" id="{1BDCA485-D13B-4504-8B54-EA03C615E4A1}"/>
              </a:ext>
            </a:extLst>
          </p:cNvPr>
          <p:cNvSpPr txBox="1"/>
          <p:nvPr/>
        </p:nvSpPr>
        <p:spPr>
          <a:xfrm>
            <a:off x="619125" y="2500907"/>
            <a:ext cx="4391025" cy="3429000"/>
          </a:xfrm>
          <a:prstGeom prst="rect">
            <a:avLst/>
          </a:prstGeom>
          <a:noFill/>
        </p:spPr>
        <p:txBody>
          <a:bodyPr wrap="square" rtlCol="0">
            <a:normAutofit/>
          </a:bodyPr>
          <a:lstStyle/>
          <a:p>
            <a:pPr marL="0" algn="l">
              <a:buNone/>
            </a:pPr>
            <a:r>
              <a:rPr sz="2250" b="1">
                <a:solidFill>
                  <a:srgbClr val="AEE1E2"/>
                </a:solidFill>
                <a:effectLst/>
                <a:latin typeface="Avenir Medium"/>
              </a:rPr>
              <a:t>Trust and Engagement</a:t>
            </a:r>
            <a:r>
              <a:rPr>
                <a:effectLst/>
              </a:rPr>
              <a:t> </a:t>
            </a:r>
          </a:p>
          <a:p>
            <a:pPr marL="0" algn="l">
              <a:spcBef>
                <a:spcPts val="900"/>
              </a:spcBef>
              <a:buNone/>
            </a:pPr>
            <a:r>
              <a:rPr sz="1500">
                <a:solidFill>
                  <a:srgbClr val="AEE1E2"/>
                </a:solidFill>
                <a:effectLst/>
                <a:latin typeface="Avenir Regular"/>
              </a:rPr>
              <a:t>Instant payment status builds confidence and keeps users connected.</a:t>
            </a:r>
            <a:r>
              <a:rPr>
                <a:effectLst/>
              </a:rPr>
              <a:t> </a:t>
            </a:r>
          </a:p>
          <a:p>
            <a:pPr marL="0" algn="l">
              <a:spcBef>
                <a:spcPts val="1800"/>
              </a:spcBef>
              <a:buNone/>
            </a:pPr>
            <a:r>
              <a:rPr sz="2250" b="1">
                <a:solidFill>
                  <a:srgbClr val="AEE1E2"/>
                </a:solidFill>
                <a:effectLst/>
                <a:latin typeface="Avenir Medium"/>
              </a:rPr>
              <a:t>Real-Time Updates</a:t>
            </a:r>
            <a:r>
              <a:rPr>
                <a:effectLst/>
              </a:rPr>
              <a:t> </a:t>
            </a:r>
          </a:p>
          <a:p>
            <a:pPr marL="0" algn="l">
              <a:spcBef>
                <a:spcPts val="900"/>
              </a:spcBef>
              <a:buNone/>
            </a:pPr>
            <a:r>
              <a:rPr sz="1500">
                <a:solidFill>
                  <a:srgbClr val="AEE1E2"/>
                </a:solidFill>
                <a:effectLst/>
                <a:latin typeface="Avenir Regular"/>
              </a:rPr>
              <a:t>68% of users prefer apps that provide live status and notifications.</a:t>
            </a:r>
            <a:r>
              <a:rPr>
                <a:effectLst/>
              </a:rPr>
              <a:t> </a:t>
            </a:r>
          </a:p>
          <a:p>
            <a:pPr marL="0" algn="l">
              <a:spcBef>
                <a:spcPts val="1800"/>
              </a:spcBef>
              <a:buNone/>
            </a:pPr>
            <a:r>
              <a:rPr sz="2250" b="1">
                <a:solidFill>
                  <a:srgbClr val="AEE1E2"/>
                </a:solidFill>
                <a:effectLst/>
                <a:latin typeface="Avenir Medium"/>
              </a:rPr>
              <a:t>Financial Clarity UX</a:t>
            </a:r>
            <a:r>
              <a:rPr>
                <a:effectLst/>
              </a:rPr>
              <a:t> </a:t>
            </a:r>
          </a:p>
          <a:p>
            <a:pPr marL="0" algn="l">
              <a:spcBef>
                <a:spcPts val="900"/>
              </a:spcBef>
              <a:buNone/>
            </a:pPr>
            <a:r>
              <a:rPr sz="1500">
                <a:solidFill>
                  <a:srgbClr val="AEE1E2"/>
                </a:solidFill>
                <a:effectLst/>
                <a:latin typeface="Avenir Regular"/>
              </a:rPr>
              <a:t>Clean dashboards and intuitive flows reduce anxiety and simplify decisions.</a:t>
            </a:r>
            <a:r>
              <a:rPr>
                <a:effectLst/>
              </a:rPr>
              <a:t> </a:t>
            </a:r>
            <a:endParaRPr lang="en-AE"/>
          </a:p>
        </p:txBody>
      </p:sp>
    </p:spTree>
    <p:extLst>
      <p:ext uri="{BB962C8B-B14F-4D97-AF65-F5344CB8AC3E}">
        <p14:creationId xmlns:p14="http://schemas.microsoft.com/office/powerpoint/2010/main" val="969309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634306-5719-4B62-AC3D-7F86F586F838}"/>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87C1AA7-14F0-2893-4371-85041E0F6542}"/>
              </a:ext>
            </a:extLst>
          </p:cNvPr>
          <p:cNvSpPr>
            <a:spLocks noGrp="1"/>
          </p:cNvSpPr>
          <p:nvPr>
            <p:ph sz="half" idx="2"/>
          </p:nvPr>
        </p:nvSpPr>
        <p:spPr>
          <a:xfrm>
            <a:off x="733425" y="962025"/>
            <a:ext cx="10953750" cy="594270"/>
          </a:xfrm>
        </p:spPr>
        <p:txBody>
          <a:bodyPr>
            <a:normAutofit lnSpcReduction="10000"/>
          </a:bodyPr>
          <a:lstStyle/>
          <a:p>
            <a:pPr marL="0" indent="0" algn="l">
              <a:buNone/>
            </a:pPr>
            <a:r>
              <a:rPr sz="3900" dirty="0">
                <a:solidFill>
                  <a:srgbClr val="AEE1E2"/>
                </a:solidFill>
                <a:effectLst/>
                <a:latin typeface="Avenir Bold"/>
              </a:rPr>
              <a:t>Empowering the Future of Autonomous Finance</a:t>
            </a:r>
            <a:r>
              <a:rPr dirty="0">
                <a:effectLst/>
              </a:rPr>
              <a:t> </a:t>
            </a:r>
            <a:endParaRPr lang="en-AE" dirty="0"/>
          </a:p>
        </p:txBody>
      </p:sp>
      <p:sp>
        <p:nvSpPr>
          <p:cNvPr id="6" name="TextBox 5">
            <a:extLst>
              <a:ext uri="{FF2B5EF4-FFF2-40B4-BE49-F238E27FC236}">
                <a16:creationId xmlns:a16="http://schemas.microsoft.com/office/drawing/2014/main" id="{B71D7180-6812-4288-B59B-D95E317C058E}"/>
              </a:ext>
            </a:extLst>
          </p:cNvPr>
          <p:cNvSpPr txBox="1"/>
          <p:nvPr/>
        </p:nvSpPr>
        <p:spPr>
          <a:xfrm>
            <a:off x="733425" y="1547137"/>
            <a:ext cx="10824591" cy="5155477"/>
          </a:xfrm>
          <a:prstGeom prst="rect">
            <a:avLst/>
          </a:prstGeom>
          <a:noFill/>
        </p:spPr>
        <p:txBody>
          <a:bodyPr wrap="square" rtlCol="0">
            <a:normAutofit fontScale="92500" lnSpcReduction="20000"/>
          </a:bodyPr>
          <a:lstStyle/>
          <a:p>
            <a:pPr marL="0" algn="l">
              <a:buNone/>
            </a:pPr>
            <a:r>
              <a:rPr lang="en-GB" sz="2250" b="1" dirty="0">
                <a:solidFill>
                  <a:srgbClr val="FFD1A0"/>
                </a:solidFill>
                <a:effectLst/>
                <a:latin typeface="Avenir Medium"/>
              </a:rPr>
              <a:t>💰 Future Revenue</a:t>
            </a:r>
          </a:p>
          <a:p>
            <a:pPr marL="0" algn="l">
              <a:buNone/>
            </a:pPr>
            <a:endParaRPr lang="en-GB" sz="2250" b="1" dirty="0">
              <a:solidFill>
                <a:srgbClr val="FFD1A0"/>
              </a:solidFill>
              <a:effectLst/>
              <a:latin typeface="Avenir Medium"/>
            </a:endParaRPr>
          </a:p>
          <a:p>
            <a:pPr marL="0" algn="l">
              <a:buNone/>
            </a:pPr>
            <a:r>
              <a:rPr lang="en-GB" sz="1500" dirty="0">
                <a:solidFill>
                  <a:srgbClr val="AEE1E2"/>
                </a:solidFill>
                <a:latin typeface="Avenir Regular"/>
              </a:rPr>
              <a:t>DeFi Yield The Agent will automatically move idle runway funds into MNEE yield protocols (staking/lending), turning the treasury from a cost </a:t>
            </a:r>
            <a:r>
              <a:rPr lang="en-GB" sz="1500" dirty="0" err="1">
                <a:solidFill>
                  <a:srgbClr val="AEE1E2"/>
                </a:solidFill>
                <a:latin typeface="Avenir Regular"/>
              </a:rPr>
              <a:t>center</a:t>
            </a:r>
            <a:r>
              <a:rPr lang="en-GB" sz="1500" dirty="0">
                <a:solidFill>
                  <a:srgbClr val="AEE1E2"/>
                </a:solidFill>
                <a:latin typeface="Avenir Regular"/>
              </a:rPr>
              <a:t> into a profit </a:t>
            </a:r>
            <a:r>
              <a:rPr lang="en-GB" sz="1500" dirty="0" err="1">
                <a:solidFill>
                  <a:srgbClr val="AEE1E2"/>
                </a:solidFill>
                <a:latin typeface="Avenir Regular"/>
              </a:rPr>
              <a:t>center</a:t>
            </a:r>
            <a:r>
              <a:rPr lang="en-GB" sz="1500" dirty="0">
                <a:solidFill>
                  <a:srgbClr val="AEE1E2"/>
                </a:solidFill>
                <a:latin typeface="Avenir Regular"/>
              </a:rPr>
              <a:t>.</a:t>
            </a:r>
          </a:p>
          <a:p>
            <a:pPr marL="0" algn="l">
              <a:buNone/>
            </a:pPr>
            <a:endParaRPr lang="en-AE" sz="2250" b="1" dirty="0">
              <a:solidFill>
                <a:srgbClr val="FFD1A0"/>
              </a:solidFill>
              <a:latin typeface="Avenir Medium"/>
            </a:endParaRPr>
          </a:p>
          <a:p>
            <a:pPr marL="0" algn="l">
              <a:buNone/>
            </a:pPr>
            <a:r>
              <a:rPr sz="2250" b="1" dirty="0">
                <a:solidFill>
                  <a:srgbClr val="FFD1A0"/>
                </a:solidFill>
                <a:latin typeface="Avenir Medium"/>
              </a:rPr>
              <a:t>AI-Powered Execution </a:t>
            </a:r>
          </a:p>
          <a:p>
            <a:pPr marL="0" algn="l">
              <a:spcBef>
                <a:spcPts val="1500"/>
              </a:spcBef>
              <a:buNone/>
            </a:pPr>
            <a:r>
              <a:rPr sz="1500" dirty="0">
                <a:solidFill>
                  <a:srgbClr val="AEE1E2"/>
                </a:solidFill>
                <a:effectLst/>
                <a:latin typeface="Avenir Regular"/>
              </a:rPr>
              <a:t>Bridges AI with secure, autonomous payments to streamline freelance finances.</a:t>
            </a:r>
            <a:r>
              <a:rPr dirty="0">
                <a:effectLst/>
              </a:rPr>
              <a:t> </a:t>
            </a:r>
            <a:endParaRPr lang="en-GB" dirty="0">
              <a:effectLst/>
            </a:endParaRPr>
          </a:p>
          <a:p>
            <a:pPr marL="0" algn="l">
              <a:spcBef>
                <a:spcPts val="1500"/>
              </a:spcBef>
              <a:buNone/>
            </a:pPr>
            <a:endParaRPr lang="en-GB" dirty="0">
              <a:effectLst/>
            </a:endParaRPr>
          </a:p>
          <a:p>
            <a:r>
              <a:rPr lang="en-GB" sz="2250" b="1" dirty="0">
                <a:solidFill>
                  <a:srgbClr val="FFD1A0"/>
                </a:solidFill>
                <a:latin typeface="Avenir Medium"/>
              </a:rPr>
              <a:t>Safety &amp; Trust </a:t>
            </a:r>
          </a:p>
          <a:p>
            <a:pPr>
              <a:spcBef>
                <a:spcPts val="1500"/>
              </a:spcBef>
            </a:pPr>
            <a:r>
              <a:rPr lang="en-GB" sz="1500" dirty="0">
                <a:solidFill>
                  <a:srgbClr val="AEE1E2"/>
                </a:solidFill>
                <a:latin typeface="Avenir Regular"/>
              </a:rPr>
              <a:t>Robust safeguards, auditability, and controlled autonomy ensure confidence. </a:t>
            </a:r>
          </a:p>
          <a:p>
            <a:pPr>
              <a:spcBef>
                <a:spcPts val="1500"/>
              </a:spcBef>
            </a:pPr>
            <a:endParaRPr lang="en-GB" dirty="0"/>
          </a:p>
          <a:p>
            <a:r>
              <a:rPr lang="en-GB" sz="2250" b="1" dirty="0">
                <a:solidFill>
                  <a:srgbClr val="FFD1A0"/>
                </a:solidFill>
                <a:latin typeface="Avenir Medium"/>
              </a:rPr>
              <a:t>Clear Roadmap </a:t>
            </a:r>
          </a:p>
          <a:p>
            <a:pPr>
              <a:spcBef>
                <a:spcPts val="1500"/>
              </a:spcBef>
            </a:pPr>
            <a:r>
              <a:rPr lang="en-GB" sz="1500" dirty="0">
                <a:solidFill>
                  <a:srgbClr val="AEE1E2"/>
                </a:solidFill>
                <a:latin typeface="Avenir Regular"/>
              </a:rPr>
              <a:t>Iterative path to full‑stack autonomous finance with measurable milestones. </a:t>
            </a:r>
          </a:p>
          <a:p>
            <a:pPr>
              <a:spcBef>
                <a:spcPts val="1500"/>
              </a:spcBef>
            </a:pPr>
            <a:endParaRPr lang="en-GB" dirty="0"/>
          </a:p>
          <a:p>
            <a:r>
              <a:rPr lang="en-GB" sz="2250" b="1" dirty="0">
                <a:solidFill>
                  <a:srgbClr val="FFD1A0"/>
                </a:solidFill>
                <a:latin typeface="Avenir Medium"/>
              </a:rPr>
              <a:t>Market Leadership </a:t>
            </a:r>
          </a:p>
          <a:p>
            <a:pPr>
              <a:spcBef>
                <a:spcPts val="1500"/>
              </a:spcBef>
            </a:pPr>
            <a:r>
              <a:rPr lang="en-GB" sz="1500" dirty="0">
                <a:solidFill>
                  <a:srgbClr val="AEE1E2"/>
                </a:solidFill>
                <a:latin typeface="Avenir Regular"/>
              </a:rPr>
              <a:t>Seamless financial agency drives a new era of economic independence. </a:t>
            </a:r>
          </a:p>
          <a:p>
            <a:pPr>
              <a:spcBef>
                <a:spcPts val="1500"/>
              </a:spcBef>
            </a:pPr>
            <a:endParaRPr lang="en-GB" dirty="0"/>
          </a:p>
          <a:p>
            <a:pPr>
              <a:spcBef>
                <a:spcPts val="1500"/>
              </a:spcBef>
            </a:pPr>
            <a:endParaRPr lang="en-GB" dirty="0"/>
          </a:p>
          <a:p>
            <a:pPr marL="0" algn="l">
              <a:spcBef>
                <a:spcPts val="1500"/>
              </a:spcBef>
              <a:buNone/>
            </a:pPr>
            <a:endParaRPr lang="en-AE" dirty="0"/>
          </a:p>
        </p:txBody>
      </p:sp>
    </p:spTree>
    <p:extLst>
      <p:ext uri="{BB962C8B-B14F-4D97-AF65-F5344CB8AC3E}">
        <p14:creationId xmlns:p14="http://schemas.microsoft.com/office/powerpoint/2010/main" val="107064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29F31E-7F5B-41CF-A853-E153DE3BD57D}"/>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modern, abstract digital landscape representing the intersection of finance and technology, with subtle motifs of AI circuits and financial icons integrated into the design. The composition should allow for clear overlay of agenda text, with a premium, business-focused aesthetic. No visible or implied text, letters, or words should appear anywhere in the image">
            <a:extLst>
              <a:ext uri="{FF2B5EF4-FFF2-40B4-BE49-F238E27FC236}">
                <a16:creationId xmlns:a16="http://schemas.microsoft.com/office/drawing/2014/main" id="{30939E42-C7B5-4181-A83A-812B9668D839}"/>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7" name="TextBox 6">
            <a:extLst>
              <a:ext uri="{FF2B5EF4-FFF2-40B4-BE49-F238E27FC236}">
                <a16:creationId xmlns:a16="http://schemas.microsoft.com/office/drawing/2014/main" id="{D44419CE-C76A-4950-B8F8-3D749C7BC3AA}"/>
              </a:ext>
            </a:extLst>
          </p:cNvPr>
          <p:cNvSpPr txBox="1"/>
          <p:nvPr/>
        </p:nvSpPr>
        <p:spPr>
          <a:xfrm>
            <a:off x="5343525" y="1343025"/>
            <a:ext cx="6477000" cy="544710"/>
          </a:xfrm>
          <a:prstGeom prst="rect">
            <a:avLst/>
          </a:prstGeom>
          <a:noFill/>
        </p:spPr>
        <p:txBody>
          <a:bodyPr wrap="square" rtlCol="0">
            <a:normAutofit fontScale="92500" lnSpcReduction="20000"/>
          </a:bodyPr>
          <a:lstStyle/>
          <a:p>
            <a:pPr marL="0" algn="l">
              <a:buNone/>
            </a:pPr>
            <a:r>
              <a:rPr sz="3900">
                <a:solidFill>
                  <a:srgbClr val="AEE1E2"/>
                </a:solidFill>
                <a:effectLst/>
                <a:latin typeface="Avenir Bold"/>
              </a:rPr>
              <a:t>Agenda</a:t>
            </a:r>
            <a:r>
              <a:rPr>
                <a:effectLst/>
              </a:rPr>
              <a:t> </a:t>
            </a:r>
            <a:endParaRPr lang="en-AE"/>
          </a:p>
        </p:txBody>
      </p:sp>
      <p:sp>
        <p:nvSpPr>
          <p:cNvPr id="8" name="TextBox 7">
            <a:extLst>
              <a:ext uri="{FF2B5EF4-FFF2-40B4-BE49-F238E27FC236}">
                <a16:creationId xmlns:a16="http://schemas.microsoft.com/office/drawing/2014/main" id="{C6B6437B-FE26-4350-AF4C-281CB9013A38}"/>
              </a:ext>
            </a:extLst>
          </p:cNvPr>
          <p:cNvSpPr txBox="1"/>
          <p:nvPr/>
        </p:nvSpPr>
        <p:spPr>
          <a:xfrm>
            <a:off x="5343525" y="2268735"/>
            <a:ext cx="6477000" cy="2617291"/>
          </a:xfrm>
          <a:prstGeom prst="rect">
            <a:avLst/>
          </a:prstGeom>
          <a:noFill/>
        </p:spPr>
        <p:txBody>
          <a:bodyPr wrap="square" rtlCol="0">
            <a:normAutofit/>
          </a:bodyPr>
          <a:lstStyle/>
          <a:p>
            <a:pPr marL="285750" indent="-285750" algn="l">
              <a:buFont typeface="Courier New" panose="02070309020205020404" pitchFamily="49" charset="0"/>
              <a:buChar char="o"/>
            </a:pPr>
            <a:r>
              <a:rPr sz="1650" b="0" dirty="0">
                <a:solidFill>
                  <a:srgbClr val="AEE1E2"/>
                </a:solidFill>
                <a:effectLst/>
                <a:latin typeface="Avenir Regular"/>
              </a:rPr>
              <a:t>• The Gap: Break free from read-only</a:t>
            </a:r>
            <a:r>
              <a:rPr dirty="0">
                <a:effectLst/>
              </a:rPr>
              <a:t> </a:t>
            </a:r>
          </a:p>
          <a:p>
            <a:pPr marL="285750" indent="-285750" algn="l">
              <a:spcBef>
                <a:spcPts val="1350"/>
              </a:spcBef>
              <a:buFont typeface="Courier New" panose="02070309020205020404" pitchFamily="49" charset="0"/>
              <a:buChar char="o"/>
            </a:pPr>
            <a:r>
              <a:rPr sz="1650" b="0" dirty="0">
                <a:solidFill>
                  <a:srgbClr val="AEE1E2"/>
                </a:solidFill>
                <a:effectLst/>
                <a:latin typeface="Avenir Regular"/>
              </a:rPr>
              <a:t>• The Solution: Automate the last mile</a:t>
            </a:r>
            <a:r>
              <a:rPr dirty="0">
                <a:effectLst/>
              </a:rPr>
              <a:t> </a:t>
            </a:r>
          </a:p>
          <a:p>
            <a:pPr marL="285750" indent="-285750" algn="l">
              <a:spcBef>
                <a:spcPts val="1350"/>
              </a:spcBef>
              <a:buFont typeface="Courier New" panose="02070309020205020404" pitchFamily="49" charset="0"/>
              <a:buChar char="o"/>
            </a:pPr>
            <a:r>
              <a:rPr sz="1650" b="0" dirty="0">
                <a:solidFill>
                  <a:srgbClr val="AEE1E2"/>
                </a:solidFill>
                <a:effectLst/>
                <a:latin typeface="Avenir Regular"/>
              </a:rPr>
              <a:t>• Demo: Seamless invoice‑to‑payment flow</a:t>
            </a:r>
            <a:r>
              <a:rPr dirty="0">
                <a:effectLst/>
              </a:rPr>
              <a:t> </a:t>
            </a:r>
            <a:endParaRPr lang="en-GB" dirty="0">
              <a:effectLst/>
            </a:endParaRPr>
          </a:p>
          <a:p>
            <a:pPr marL="285750" indent="-285750">
              <a:spcBef>
                <a:spcPts val="1350"/>
              </a:spcBef>
              <a:buFont typeface="Courier New" panose="02070309020205020404" pitchFamily="49" charset="0"/>
              <a:buChar char="o"/>
            </a:pPr>
            <a:r>
              <a:rPr lang="en-GB" sz="1650" dirty="0">
                <a:solidFill>
                  <a:srgbClr val="AEE1E2"/>
                </a:solidFill>
                <a:latin typeface="Avenir Regular"/>
              </a:rPr>
              <a:t>The Moat: Reliability via SAGA Architecture</a:t>
            </a:r>
          </a:p>
          <a:p>
            <a:pPr marL="285750" indent="-285750">
              <a:spcBef>
                <a:spcPts val="1350"/>
              </a:spcBef>
              <a:buFont typeface="Courier New" panose="02070309020205020404" pitchFamily="49" charset="0"/>
              <a:buChar char="o"/>
            </a:pPr>
            <a:r>
              <a:rPr lang="en-GB" sz="1650" dirty="0">
                <a:solidFill>
                  <a:srgbClr val="AEE1E2"/>
                </a:solidFill>
                <a:latin typeface="Avenir Regular"/>
              </a:rPr>
              <a:t>The Vision: From Payments to Wealth Management</a:t>
            </a:r>
            <a:endParaRPr lang="en-AE" sz="1650" dirty="0">
              <a:solidFill>
                <a:srgbClr val="AEE1E2"/>
              </a:solidFill>
              <a:latin typeface="Avenir Regular"/>
            </a:endParaRPr>
          </a:p>
        </p:txBody>
      </p:sp>
    </p:spTree>
    <p:extLst>
      <p:ext uri="{BB962C8B-B14F-4D97-AF65-F5344CB8AC3E}">
        <p14:creationId xmlns:p14="http://schemas.microsoft.com/office/powerpoint/2010/main" val="3975866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CE2093-CCDF-43E4-AB75-9F9BCB733509}"/>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visually striking image depicting a modern workspace with digital devices, financial dashboards, and abstract representations of barriers such as locked doors or chains, symbolizing restricted access. The scene should evoke a sense of tension and limitation, with cool tones and dynamic lighting. No visible or implied text, letters, or words should appear anywhere in the image. The composition should allow for a centered title overlay and convey the theme of overcoming obstacles in gig economy finance">
            <a:extLst>
              <a:ext uri="{FF2B5EF4-FFF2-40B4-BE49-F238E27FC236}">
                <a16:creationId xmlns:a16="http://schemas.microsoft.com/office/drawing/2014/main" id="{308EDB9E-EF39-4576-B79E-DE1465C31132}"/>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652FE727-A520-4931-9F23-4CA6246DA900}"/>
              </a:ext>
            </a:extLst>
          </p:cNvPr>
          <p:cNvSpPr txBox="1"/>
          <p:nvPr/>
        </p:nvSpPr>
        <p:spPr>
          <a:xfrm>
            <a:off x="828675" y="4886325"/>
            <a:ext cx="10534650" cy="1143000"/>
          </a:xfrm>
          <a:prstGeom prst="rect">
            <a:avLst/>
          </a:prstGeom>
          <a:noFill/>
        </p:spPr>
        <p:txBody>
          <a:bodyPr wrap="square" rtlCol="0">
            <a:normAutofit/>
          </a:bodyPr>
          <a:lstStyle/>
          <a:p>
            <a:pPr marL="0" marR="0" algn="l" fontAlgn="b">
              <a:buNone/>
            </a:pPr>
            <a:r>
              <a:rPr sz="3900">
                <a:solidFill>
                  <a:srgbClr val="AEE1E2"/>
                </a:solidFill>
                <a:effectLst/>
                <a:latin typeface="Avenir Bold"/>
              </a:rPr>
              <a:t>The Gap: Breaking Free From the 'Read-Only' Trap</a:t>
            </a:r>
            <a:r>
              <a:rPr>
                <a:effectLst/>
              </a:rPr>
              <a:t> </a:t>
            </a:r>
            <a:endParaRPr lang="en-AE"/>
          </a:p>
        </p:txBody>
      </p:sp>
    </p:spTree>
    <p:extLst>
      <p:ext uri="{BB962C8B-B14F-4D97-AF65-F5344CB8AC3E}">
        <p14:creationId xmlns:p14="http://schemas.microsoft.com/office/powerpoint/2010/main" val="1895420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539A88A-4AAE-4462-A60B-9D1948186C3F}"/>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a:extLst>
              <a:ext uri="{FF2B5EF4-FFF2-40B4-BE49-F238E27FC236}">
                <a16:creationId xmlns:a16="http://schemas.microsoft.com/office/drawing/2014/main" id="{6DF10730-6014-44E7-911B-31B6D98AE242}"/>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pic>
        <p:nvPicPr>
          <p:cNvPr id="7" name="Graphic 6" descr="A vector icon of a disconnected puzzle piece, representing fragmented tools, with a transparent background">
            <a:extLst>
              <a:ext uri="{FF2B5EF4-FFF2-40B4-BE49-F238E27FC236}">
                <a16:creationId xmlns:a16="http://schemas.microsoft.com/office/drawing/2014/main" id="{F8D230F4-8A34-4A58-A2D1-017C4CFEE5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8" name="Graphic 7">
            <a:extLst>
              <a:ext uri="{FF2B5EF4-FFF2-40B4-BE49-F238E27FC236}">
                <a16:creationId xmlns:a16="http://schemas.microsoft.com/office/drawing/2014/main" id="{750ED8EF-CFFA-4E8C-894B-B131BAC99D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9" name="Graphic 8" descr="A vector icon of a clock with a dollar sign, symbolizing payment delays, with a transparent background">
            <a:extLst>
              <a:ext uri="{FF2B5EF4-FFF2-40B4-BE49-F238E27FC236}">
                <a16:creationId xmlns:a16="http://schemas.microsoft.com/office/drawing/2014/main" id="{E124D77D-3353-46E6-99DF-21336E4A4D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0" name="Graphic 9">
            <a:extLst>
              <a:ext uri="{FF2B5EF4-FFF2-40B4-BE49-F238E27FC236}">
                <a16:creationId xmlns:a16="http://schemas.microsoft.com/office/drawing/2014/main" id="{8E1BAEDE-295C-4C68-8401-78DC637A9E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1" name="Graphic 10" descr="A vector icon of a checklist or clipboard, representing DIY systems, with a transparent background">
            <a:extLst>
              <a:ext uri="{FF2B5EF4-FFF2-40B4-BE49-F238E27FC236}">
                <a16:creationId xmlns:a16="http://schemas.microsoft.com/office/drawing/2014/main" id="{6AB6A304-0D25-4006-BC92-471774557C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2" name="Graphic 11">
            <a:extLst>
              <a:ext uri="{FF2B5EF4-FFF2-40B4-BE49-F238E27FC236}">
                <a16:creationId xmlns:a16="http://schemas.microsoft.com/office/drawing/2014/main" id="{B6F5B7BD-9C7F-4CAB-8BA0-31FD24577B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3" name="Graphic 12" descr="A vector icon of two overlapping app windows, representing third-party apps, with a transparent background">
            <a:extLst>
              <a:ext uri="{FF2B5EF4-FFF2-40B4-BE49-F238E27FC236}">
                <a16:creationId xmlns:a16="http://schemas.microsoft.com/office/drawing/2014/main" id="{9646282F-5F98-4D84-B926-547BD5ADB3B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4" name="TextBox 13">
            <a:extLst>
              <a:ext uri="{FF2B5EF4-FFF2-40B4-BE49-F238E27FC236}">
                <a16:creationId xmlns:a16="http://schemas.microsoft.com/office/drawing/2014/main" id="{D197426D-DB64-471E-91DC-32DD880ADC99}"/>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sz="3600" b="0">
                <a:solidFill>
                  <a:srgbClr val="AEE1E2"/>
                </a:solidFill>
                <a:effectLst/>
                <a:latin typeface="Avenir Bold"/>
              </a:rPr>
              <a:t>Problem: Manual, Stressful Gig Finance</a:t>
            </a:r>
            <a:r>
              <a:rPr>
                <a:effectLst/>
              </a:rPr>
              <a:t> </a:t>
            </a:r>
            <a:endParaRPr lang="en-AE"/>
          </a:p>
        </p:txBody>
      </p:sp>
      <p:sp>
        <p:nvSpPr>
          <p:cNvPr id="15" name="TextBox 14">
            <a:extLst>
              <a:ext uri="{FF2B5EF4-FFF2-40B4-BE49-F238E27FC236}">
                <a16:creationId xmlns:a16="http://schemas.microsoft.com/office/drawing/2014/main" id="{49A3166E-97C9-40DE-816F-339740705D4F}"/>
              </a:ext>
            </a:extLst>
          </p:cNvPr>
          <p:cNvSpPr txBox="1"/>
          <p:nvPr/>
        </p:nvSpPr>
        <p:spPr>
          <a:xfrm>
            <a:off x="1752600" y="2381250"/>
            <a:ext cx="3810000" cy="1245840"/>
          </a:xfrm>
          <a:prstGeom prst="rect">
            <a:avLst/>
          </a:prstGeom>
          <a:noFill/>
        </p:spPr>
        <p:txBody>
          <a:bodyPr wrap="square" rtlCol="0">
            <a:normAutofit/>
          </a:bodyPr>
          <a:lstStyle/>
          <a:p>
            <a:pPr marL="0" algn="l">
              <a:buNone/>
            </a:pPr>
            <a:r>
              <a:rPr sz="1800" b="1">
                <a:solidFill>
                  <a:srgbClr val="AEE1E2"/>
                </a:solidFill>
                <a:effectLst/>
                <a:latin typeface="Avenir Medium"/>
              </a:rPr>
              <a:t>Pain Point: Fragmented Tools</a:t>
            </a:r>
            <a:r>
              <a:rPr>
                <a:effectLst/>
              </a:rPr>
              <a:t> </a:t>
            </a:r>
          </a:p>
          <a:p>
            <a:pPr marL="0" algn="l">
              <a:spcBef>
                <a:spcPts val="900"/>
              </a:spcBef>
              <a:buNone/>
            </a:pPr>
            <a:r>
              <a:rPr sz="1500" b="0">
                <a:solidFill>
                  <a:srgbClr val="AEE1E2"/>
                </a:solidFill>
                <a:effectLst/>
                <a:latin typeface="Avenir Regular"/>
              </a:rPr>
              <a:t>Freelancers juggle multiple apps and spreadsheets, leading to inefficiency and lost data.</a:t>
            </a:r>
            <a:r>
              <a:rPr>
                <a:effectLst/>
              </a:rPr>
              <a:t> </a:t>
            </a:r>
            <a:endParaRPr lang="en-AE"/>
          </a:p>
        </p:txBody>
      </p:sp>
      <p:sp>
        <p:nvSpPr>
          <p:cNvPr id="16" name="TextBox 15">
            <a:extLst>
              <a:ext uri="{FF2B5EF4-FFF2-40B4-BE49-F238E27FC236}">
                <a16:creationId xmlns:a16="http://schemas.microsoft.com/office/drawing/2014/main" id="{E3C78191-BC11-4B6D-AFCA-06C8157D2B01}"/>
              </a:ext>
            </a:extLst>
          </p:cNvPr>
          <p:cNvSpPr txBox="1"/>
          <p:nvPr/>
        </p:nvSpPr>
        <p:spPr>
          <a:xfrm>
            <a:off x="7239000" y="2381250"/>
            <a:ext cx="3810000" cy="1245840"/>
          </a:xfrm>
          <a:prstGeom prst="rect">
            <a:avLst/>
          </a:prstGeom>
          <a:noFill/>
        </p:spPr>
        <p:txBody>
          <a:bodyPr wrap="square" rtlCol="0">
            <a:normAutofit/>
          </a:bodyPr>
          <a:lstStyle/>
          <a:p>
            <a:pPr marL="0" algn="l">
              <a:buNone/>
            </a:pPr>
            <a:r>
              <a:rPr sz="1800" b="1">
                <a:solidFill>
                  <a:srgbClr val="AEE1E2"/>
                </a:solidFill>
                <a:effectLst/>
                <a:latin typeface="Avenir Medium"/>
              </a:rPr>
              <a:t>Pain Point: Payment Delays</a:t>
            </a:r>
            <a:r>
              <a:rPr>
                <a:effectLst/>
              </a:rPr>
              <a:t> </a:t>
            </a:r>
          </a:p>
          <a:p>
            <a:pPr marL="0" algn="l">
              <a:spcBef>
                <a:spcPts val="900"/>
              </a:spcBef>
              <a:buNone/>
            </a:pPr>
            <a:r>
              <a:rPr sz="1500" b="0">
                <a:solidFill>
                  <a:srgbClr val="AEE1E2"/>
                </a:solidFill>
                <a:effectLst/>
                <a:latin typeface="Avenir Regular"/>
              </a:rPr>
              <a:t>Manual invoicing increases errors and delays, impacting cash flow and financial stability.</a:t>
            </a:r>
            <a:r>
              <a:rPr>
                <a:effectLst/>
              </a:rPr>
              <a:t> </a:t>
            </a:r>
            <a:endParaRPr lang="en-AE"/>
          </a:p>
        </p:txBody>
      </p:sp>
      <p:sp>
        <p:nvSpPr>
          <p:cNvPr id="17" name="TextBox 16">
            <a:extLst>
              <a:ext uri="{FF2B5EF4-FFF2-40B4-BE49-F238E27FC236}">
                <a16:creationId xmlns:a16="http://schemas.microsoft.com/office/drawing/2014/main" id="{5CCF239D-85B7-4919-806C-BDBB9086B4FE}"/>
              </a:ext>
            </a:extLst>
          </p:cNvPr>
          <p:cNvSpPr txBox="1"/>
          <p:nvPr/>
        </p:nvSpPr>
        <p:spPr>
          <a:xfrm>
            <a:off x="1752600" y="4286250"/>
            <a:ext cx="3810000" cy="1245840"/>
          </a:xfrm>
          <a:prstGeom prst="rect">
            <a:avLst/>
          </a:prstGeom>
          <a:noFill/>
        </p:spPr>
        <p:txBody>
          <a:bodyPr wrap="square" rtlCol="0">
            <a:normAutofit/>
          </a:bodyPr>
          <a:lstStyle/>
          <a:p>
            <a:pPr marL="0" algn="l">
              <a:buNone/>
            </a:pPr>
            <a:r>
              <a:rPr sz="1800" b="1">
                <a:solidFill>
                  <a:srgbClr val="AEE1E2"/>
                </a:solidFill>
                <a:effectLst/>
                <a:latin typeface="Avenir Medium"/>
              </a:rPr>
              <a:t>Current Solution: DIY Systems</a:t>
            </a:r>
            <a:r>
              <a:rPr>
                <a:effectLst/>
              </a:rPr>
              <a:t> </a:t>
            </a:r>
          </a:p>
          <a:p>
            <a:pPr marL="0" algn="l">
              <a:spcBef>
                <a:spcPts val="900"/>
              </a:spcBef>
              <a:buNone/>
            </a:pPr>
            <a:r>
              <a:rPr sz="1500" b="0">
                <a:solidFill>
                  <a:srgbClr val="AEE1E2"/>
                </a:solidFill>
                <a:effectLst/>
                <a:latin typeface="Avenir Regular"/>
              </a:rPr>
              <a:t>Many freelancers rely on self-made systems, which are time-consuming and prone to mistakes.</a:t>
            </a:r>
            <a:r>
              <a:rPr>
                <a:effectLst/>
              </a:rPr>
              <a:t> </a:t>
            </a:r>
            <a:endParaRPr lang="en-AE"/>
          </a:p>
        </p:txBody>
      </p:sp>
      <p:sp>
        <p:nvSpPr>
          <p:cNvPr id="18" name="TextBox 17">
            <a:extLst>
              <a:ext uri="{FF2B5EF4-FFF2-40B4-BE49-F238E27FC236}">
                <a16:creationId xmlns:a16="http://schemas.microsoft.com/office/drawing/2014/main" id="{6149CA33-9286-424F-8F51-2A898A81B823}"/>
              </a:ext>
            </a:extLst>
          </p:cNvPr>
          <p:cNvSpPr txBox="1"/>
          <p:nvPr/>
        </p:nvSpPr>
        <p:spPr>
          <a:xfrm>
            <a:off x="7239000" y="4286250"/>
            <a:ext cx="3810000" cy="1520130"/>
          </a:xfrm>
          <a:prstGeom prst="rect">
            <a:avLst/>
          </a:prstGeom>
          <a:noFill/>
        </p:spPr>
        <p:txBody>
          <a:bodyPr wrap="square" rtlCol="0">
            <a:normAutofit/>
          </a:bodyPr>
          <a:lstStyle/>
          <a:p>
            <a:pPr marL="0" algn="l">
              <a:buNone/>
            </a:pPr>
            <a:r>
              <a:rPr sz="1800" b="1">
                <a:solidFill>
                  <a:srgbClr val="AEE1E2"/>
                </a:solidFill>
                <a:effectLst/>
                <a:latin typeface="Avenir Medium"/>
              </a:rPr>
              <a:t>Current Solution: Third-Party Apps</a:t>
            </a:r>
            <a:r>
              <a:rPr>
                <a:effectLst/>
              </a:rPr>
              <a:t> </a:t>
            </a:r>
          </a:p>
          <a:p>
            <a:pPr marL="0" algn="l">
              <a:spcBef>
                <a:spcPts val="900"/>
              </a:spcBef>
              <a:buNone/>
            </a:pPr>
            <a:r>
              <a:rPr sz="1500" b="0">
                <a:solidFill>
                  <a:srgbClr val="AEE1E2"/>
                </a:solidFill>
                <a:effectLst/>
                <a:latin typeface="Avenir Regular"/>
              </a:rPr>
              <a:t>Some use basic apps, but these often lack integration and automation, failing to address the root issues.</a:t>
            </a:r>
            <a:r>
              <a:rPr>
                <a:effectLst/>
              </a:rPr>
              <a:t> </a:t>
            </a:r>
            <a:endParaRPr lang="en-AE"/>
          </a:p>
        </p:txBody>
      </p:sp>
    </p:spTree>
    <p:extLst>
      <p:ext uri="{BB962C8B-B14F-4D97-AF65-F5344CB8AC3E}">
        <p14:creationId xmlns:p14="http://schemas.microsoft.com/office/powerpoint/2010/main" val="2012031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28BBE1-7A2F-40D4-9217-599F29C78733}"/>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conceptual 3D-rendered illustration in a modern business setting. The scene features a stylized AI assistant figure at a contemporary desk, surrounded by neatly stacked, monochrome financial documents. A translucent barrier or bottleneck element visually separates the assistant from a zone representing 'automated action' (e.g., blurred machinery or digital icons just out of reach). The color palette should be muted neutrals and grayscale with a single accent of blue (#109FBF) highlighting the barrier. The environment should evoke operational inefficiency, with subtle lighting and depth, no visible or implied text/letters anywhere, and a calm, editorial feel. The image must not be literal or cartoonish—keep it sophisticated and evocative">
            <a:extLst>
              <a:ext uri="{FF2B5EF4-FFF2-40B4-BE49-F238E27FC236}">
                <a16:creationId xmlns:a16="http://schemas.microsoft.com/office/drawing/2014/main" id="{64379CF7-00A9-469F-85B3-871A8B48A0BB}"/>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7" name="TextBox 6">
            <a:extLst>
              <a:ext uri="{FF2B5EF4-FFF2-40B4-BE49-F238E27FC236}">
                <a16:creationId xmlns:a16="http://schemas.microsoft.com/office/drawing/2014/main" id="{0DA6D1D5-2118-4579-A7B8-387E868080F9}"/>
              </a:ext>
            </a:extLst>
          </p:cNvPr>
          <p:cNvSpPr txBox="1"/>
          <p:nvPr/>
        </p:nvSpPr>
        <p:spPr>
          <a:xfrm>
            <a:off x="619125" y="581025"/>
            <a:ext cx="4391025" cy="1508670"/>
          </a:xfrm>
          <a:prstGeom prst="rect">
            <a:avLst/>
          </a:prstGeom>
          <a:noFill/>
        </p:spPr>
        <p:txBody>
          <a:bodyPr wrap="square" rtlCol="0">
            <a:normAutofit fontScale="92500" lnSpcReduction="10000"/>
          </a:bodyPr>
          <a:lstStyle/>
          <a:p>
            <a:pPr marL="0" algn="l">
              <a:buNone/>
            </a:pPr>
            <a:r>
              <a:rPr sz="3600">
                <a:solidFill>
                  <a:srgbClr val="AEE1E2"/>
                </a:solidFill>
                <a:effectLst/>
                <a:latin typeface="Avenir Bold"/>
              </a:rPr>
              <a:t>Pain: AI Tools Stuck Summarizing, Not Acting</a:t>
            </a:r>
            <a:r>
              <a:rPr>
                <a:effectLst/>
              </a:rPr>
              <a:t> </a:t>
            </a:r>
            <a:endParaRPr lang="en-AE"/>
          </a:p>
        </p:txBody>
      </p:sp>
      <p:sp>
        <p:nvSpPr>
          <p:cNvPr id="8" name="TextBox 7">
            <a:extLst>
              <a:ext uri="{FF2B5EF4-FFF2-40B4-BE49-F238E27FC236}">
                <a16:creationId xmlns:a16="http://schemas.microsoft.com/office/drawing/2014/main" id="{D250B2B4-9572-44E8-952C-E6D9841AB0B4}"/>
              </a:ext>
            </a:extLst>
          </p:cNvPr>
          <p:cNvSpPr txBox="1"/>
          <p:nvPr/>
        </p:nvSpPr>
        <p:spPr>
          <a:xfrm>
            <a:off x="619125" y="2432595"/>
            <a:ext cx="4391025" cy="4400550"/>
          </a:xfrm>
          <a:prstGeom prst="rect">
            <a:avLst/>
          </a:prstGeom>
          <a:noFill/>
        </p:spPr>
        <p:txBody>
          <a:bodyPr wrap="square" rtlCol="0">
            <a:normAutofit lnSpcReduction="10000"/>
          </a:bodyPr>
          <a:lstStyle/>
          <a:p>
            <a:pPr marL="0" algn="l">
              <a:buNone/>
            </a:pPr>
            <a:r>
              <a:rPr sz="2250">
                <a:solidFill>
                  <a:srgbClr val="FFD1A0"/>
                </a:solidFill>
                <a:effectLst/>
                <a:latin typeface="Avenir Medium"/>
              </a:rPr>
              <a:t>Read‑only assistants</a:t>
            </a:r>
            <a:r>
              <a:rPr>
                <a:effectLst/>
              </a:rPr>
              <a:t> </a:t>
            </a:r>
          </a:p>
          <a:p>
            <a:pPr marL="0" algn="l">
              <a:spcBef>
                <a:spcPts val="750"/>
              </a:spcBef>
              <a:buNone/>
            </a:pPr>
            <a:r>
              <a:rPr sz="1500">
                <a:solidFill>
                  <a:srgbClr val="FFD1A0"/>
                </a:solidFill>
                <a:effectLst/>
                <a:latin typeface="Avenir Regular"/>
              </a:rPr>
              <a:t>Current AI tools summarize financial data but cannot initiate or complete actions.</a:t>
            </a:r>
            <a:r>
              <a:rPr>
                <a:effectLst/>
              </a:rPr>
              <a:t> </a:t>
            </a:r>
          </a:p>
          <a:p>
            <a:pPr marL="0" algn="l">
              <a:spcBef>
                <a:spcPts val="1350"/>
              </a:spcBef>
              <a:buNone/>
            </a:pPr>
            <a:r>
              <a:rPr sz="2250">
                <a:solidFill>
                  <a:srgbClr val="FFD1A0"/>
                </a:solidFill>
                <a:effectLst/>
                <a:latin typeface="Avenir Medium"/>
              </a:rPr>
              <a:t>Operational drag</a:t>
            </a:r>
            <a:r>
              <a:rPr>
                <a:effectLst/>
              </a:rPr>
              <a:t> </a:t>
            </a:r>
          </a:p>
          <a:p>
            <a:pPr marL="0" algn="l">
              <a:spcBef>
                <a:spcPts val="750"/>
              </a:spcBef>
              <a:buNone/>
            </a:pPr>
            <a:r>
              <a:rPr sz="1500">
                <a:solidFill>
                  <a:srgbClr val="FFD1A0"/>
                </a:solidFill>
                <a:effectLst/>
                <a:latin typeface="Avenir Regular"/>
              </a:rPr>
              <a:t>Manual intervention creates bottlenecks, lowering efficiency and trust.</a:t>
            </a:r>
            <a:r>
              <a:rPr>
                <a:effectLst/>
              </a:rPr>
              <a:t> </a:t>
            </a:r>
          </a:p>
          <a:p>
            <a:pPr marL="0" algn="l">
              <a:spcBef>
                <a:spcPts val="1350"/>
              </a:spcBef>
              <a:buNone/>
            </a:pPr>
            <a:r>
              <a:rPr sz="2250">
                <a:solidFill>
                  <a:srgbClr val="FFD1A0"/>
                </a:solidFill>
                <a:effectLst/>
                <a:latin typeface="Avenir Medium"/>
              </a:rPr>
              <a:t>Proven upside</a:t>
            </a:r>
            <a:r>
              <a:rPr>
                <a:effectLst/>
              </a:rPr>
              <a:t> </a:t>
            </a:r>
          </a:p>
          <a:p>
            <a:pPr marL="0" algn="l">
              <a:spcBef>
                <a:spcPts val="750"/>
              </a:spcBef>
              <a:buNone/>
            </a:pPr>
            <a:r>
              <a:rPr sz="1500">
                <a:solidFill>
                  <a:srgbClr val="FFD1A0"/>
                </a:solidFill>
                <a:effectLst/>
                <a:latin typeface="Avenir Regular"/>
              </a:rPr>
              <a:t>Workflow automation can reduce finance task time by up to 30%.</a:t>
            </a:r>
            <a:r>
              <a:rPr>
                <a:effectLst/>
              </a:rPr>
              <a:t> </a:t>
            </a:r>
          </a:p>
          <a:p>
            <a:pPr marL="0" algn="l">
              <a:spcBef>
                <a:spcPts val="1350"/>
              </a:spcBef>
              <a:buNone/>
            </a:pPr>
            <a:r>
              <a:rPr sz="2250">
                <a:solidFill>
                  <a:srgbClr val="FFD1A0"/>
                </a:solidFill>
                <a:effectLst/>
                <a:latin typeface="Avenir Medium"/>
              </a:rPr>
              <a:t>Timeline bottleneck</a:t>
            </a:r>
            <a:r>
              <a:rPr>
                <a:effectLst/>
              </a:rPr>
              <a:t> </a:t>
            </a:r>
          </a:p>
          <a:p>
            <a:pPr marL="0" algn="l">
              <a:spcBef>
                <a:spcPts val="750"/>
              </a:spcBef>
              <a:buNone/>
            </a:pPr>
            <a:r>
              <a:rPr sz="1500">
                <a:solidFill>
                  <a:srgbClr val="FFD1A0"/>
                </a:solidFill>
                <a:effectLst/>
                <a:latin typeface="Avenir Regular"/>
              </a:rPr>
              <a:t>Flow stalls between summary and action—highlighting the autonomy gap.</a:t>
            </a:r>
            <a:r>
              <a:rPr>
                <a:effectLst/>
              </a:rPr>
              <a:t> </a:t>
            </a:r>
            <a:endParaRPr lang="en-AE"/>
          </a:p>
        </p:txBody>
      </p:sp>
    </p:spTree>
    <p:extLst>
      <p:ext uri="{BB962C8B-B14F-4D97-AF65-F5344CB8AC3E}">
        <p14:creationId xmlns:p14="http://schemas.microsoft.com/office/powerpoint/2010/main" val="3024694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15BBDC-C5CE-4B3A-A449-C5A274DBB60E}"/>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a:extLst>
              <a:ext uri="{FF2B5EF4-FFF2-40B4-BE49-F238E27FC236}">
                <a16:creationId xmlns:a16="http://schemas.microsoft.com/office/drawing/2014/main" id="{4707E3A7-C998-4CEB-A481-1F70941C2694}"/>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857250" y="2381250"/>
            <a:ext cx="666750" cy="666750"/>
          </a:xfrm>
          <a:prstGeom prst="rect">
            <a:avLst/>
          </a:prstGeom>
        </p:spPr>
      </p:pic>
      <p:pic>
        <p:nvPicPr>
          <p:cNvPr id="7" name="Graphic 6" descr="A vector illustration icon of an open padlock, symbolizing open access and integration, with a transparent background">
            <a:extLst>
              <a:ext uri="{FF2B5EF4-FFF2-40B4-BE49-F238E27FC236}">
                <a16:creationId xmlns:a16="http://schemas.microsoft.com/office/drawing/2014/main" id="{6993E5F6-3354-4798-9C38-183351E538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600" y="2514600"/>
            <a:ext cx="400050" cy="400050"/>
          </a:xfrm>
          <a:prstGeom prst="rect">
            <a:avLst/>
          </a:prstGeom>
        </p:spPr>
      </p:pic>
      <p:pic>
        <p:nvPicPr>
          <p:cNvPr id="8" name="Graphic 7">
            <a:extLst>
              <a:ext uri="{FF2B5EF4-FFF2-40B4-BE49-F238E27FC236}">
                <a16:creationId xmlns:a16="http://schemas.microsoft.com/office/drawing/2014/main" id="{45E34920-B18E-4ECB-9F7B-15DE8A84E4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2381250"/>
            <a:ext cx="666750" cy="666750"/>
          </a:xfrm>
          <a:prstGeom prst="rect">
            <a:avLst/>
          </a:prstGeom>
        </p:spPr>
      </p:pic>
      <p:pic>
        <p:nvPicPr>
          <p:cNvPr id="9" name="Graphic 8" descr="A vector illustration icon of a closed padlock, representing restricted access and barriers, with a transparent background">
            <a:extLst>
              <a:ext uri="{FF2B5EF4-FFF2-40B4-BE49-F238E27FC236}">
                <a16:creationId xmlns:a16="http://schemas.microsoft.com/office/drawing/2014/main" id="{ED59D346-9653-46C3-83B9-C92FD70C44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514600"/>
            <a:ext cx="400050" cy="400050"/>
          </a:xfrm>
          <a:prstGeom prst="rect">
            <a:avLst/>
          </a:prstGeom>
        </p:spPr>
      </p:pic>
      <p:pic>
        <p:nvPicPr>
          <p:cNvPr id="10" name="Graphic 9">
            <a:extLst>
              <a:ext uri="{FF2B5EF4-FFF2-40B4-BE49-F238E27FC236}">
                <a16:creationId xmlns:a16="http://schemas.microsoft.com/office/drawing/2014/main" id="{780717EB-3C61-4F48-880B-5C1F7F95E7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7250" y="4286250"/>
            <a:ext cx="666750" cy="666750"/>
          </a:xfrm>
          <a:prstGeom prst="rect">
            <a:avLst/>
          </a:prstGeom>
        </p:spPr>
      </p:pic>
      <p:pic>
        <p:nvPicPr>
          <p:cNvPr id="11" name="Graphic 10" descr="A vector illustration icon of interconnected gears and a dollar sign, representing financial automation and programmable actions, with a transparent background">
            <a:extLst>
              <a:ext uri="{FF2B5EF4-FFF2-40B4-BE49-F238E27FC236}">
                <a16:creationId xmlns:a16="http://schemas.microsoft.com/office/drawing/2014/main" id="{E0A3CA0D-D69E-4E00-969C-056B709BC9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0600" y="4419600"/>
            <a:ext cx="400050" cy="400050"/>
          </a:xfrm>
          <a:prstGeom prst="rect">
            <a:avLst/>
          </a:prstGeom>
        </p:spPr>
      </p:pic>
      <p:pic>
        <p:nvPicPr>
          <p:cNvPr id="12" name="Graphic 11">
            <a:extLst>
              <a:ext uri="{FF2B5EF4-FFF2-40B4-BE49-F238E27FC236}">
                <a16:creationId xmlns:a16="http://schemas.microsoft.com/office/drawing/2014/main" id="{74D73F35-6ECD-4669-AC0A-459DE2A95A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43650" y="4286250"/>
            <a:ext cx="666750" cy="666750"/>
          </a:xfrm>
          <a:prstGeom prst="rect">
            <a:avLst/>
          </a:prstGeom>
        </p:spPr>
      </p:pic>
      <p:pic>
        <p:nvPicPr>
          <p:cNvPr id="13" name="Graphic 12" descr="A vector illustration icon of a warning triangle with an exclamation mark, symbolizing barriers or bottlenecks in innovation, with a transparent background">
            <a:extLst>
              <a:ext uri="{FF2B5EF4-FFF2-40B4-BE49-F238E27FC236}">
                <a16:creationId xmlns:a16="http://schemas.microsoft.com/office/drawing/2014/main" id="{CC4673D0-A790-44B9-9BB4-D78583A94A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419600"/>
            <a:ext cx="400050" cy="400050"/>
          </a:xfrm>
          <a:prstGeom prst="rect">
            <a:avLst/>
          </a:prstGeom>
        </p:spPr>
      </p:pic>
      <p:sp>
        <p:nvSpPr>
          <p:cNvPr id="14" name="TextBox 13">
            <a:extLst>
              <a:ext uri="{FF2B5EF4-FFF2-40B4-BE49-F238E27FC236}">
                <a16:creationId xmlns:a16="http://schemas.microsoft.com/office/drawing/2014/main" id="{C4132BFA-0F73-4B06-A4CD-5F01C87F9646}"/>
              </a:ext>
            </a:extLst>
          </p:cNvPr>
          <p:cNvSpPr txBox="1"/>
          <p:nvPr/>
        </p:nvSpPr>
        <p:spPr>
          <a:xfrm>
            <a:off x="619125" y="1038225"/>
            <a:ext cx="10972800" cy="502890"/>
          </a:xfrm>
          <a:prstGeom prst="rect">
            <a:avLst/>
          </a:prstGeom>
          <a:noFill/>
        </p:spPr>
        <p:txBody>
          <a:bodyPr wrap="square" rtlCol="0">
            <a:normAutofit fontScale="85000" lnSpcReduction="20000"/>
          </a:bodyPr>
          <a:lstStyle/>
          <a:p>
            <a:pPr marL="0" algn="l">
              <a:buNone/>
            </a:pPr>
            <a:r>
              <a:rPr sz="3600" b="1">
                <a:solidFill>
                  <a:srgbClr val="AEE1E2"/>
                </a:solidFill>
                <a:effectLst/>
                <a:latin typeface="Avenir Bold"/>
              </a:rPr>
              <a:t>Closed Banking APIs Block Execution</a:t>
            </a:r>
            <a:r>
              <a:rPr>
                <a:effectLst/>
              </a:rPr>
              <a:t> </a:t>
            </a:r>
            <a:endParaRPr lang="en-AE"/>
          </a:p>
        </p:txBody>
      </p:sp>
      <p:sp>
        <p:nvSpPr>
          <p:cNvPr id="15" name="TextBox 14">
            <a:extLst>
              <a:ext uri="{FF2B5EF4-FFF2-40B4-BE49-F238E27FC236}">
                <a16:creationId xmlns:a16="http://schemas.microsoft.com/office/drawing/2014/main" id="{D3F3F6B3-8A2E-4A31-941A-524249A391FC}"/>
              </a:ext>
            </a:extLst>
          </p:cNvPr>
          <p:cNvSpPr txBox="1"/>
          <p:nvPr/>
        </p:nvSpPr>
        <p:spPr>
          <a:xfrm>
            <a:off x="1752600" y="2381250"/>
            <a:ext cx="3810000" cy="1722090"/>
          </a:xfrm>
          <a:prstGeom prst="rect">
            <a:avLst/>
          </a:prstGeom>
          <a:noFill/>
        </p:spPr>
        <p:txBody>
          <a:bodyPr wrap="square" rtlCol="0">
            <a:normAutofit/>
          </a:bodyPr>
          <a:lstStyle/>
          <a:p>
            <a:pPr marL="0" algn="l">
              <a:buNone/>
            </a:pPr>
            <a:r>
              <a:rPr sz="1800" b="1">
                <a:solidFill>
                  <a:srgbClr val="AEE1E2"/>
                </a:solidFill>
                <a:effectLst/>
                <a:latin typeface="Avenir Bold"/>
              </a:rPr>
              <a:t>Open API Ecosystem</a:t>
            </a:r>
            <a:r>
              <a:rPr>
                <a:effectLst/>
              </a:rPr>
              <a:t> </a:t>
            </a:r>
          </a:p>
          <a:p>
            <a:pPr marL="0" algn="l">
              <a:spcBef>
                <a:spcPts val="900"/>
              </a:spcBef>
              <a:buNone/>
            </a:pPr>
            <a:r>
              <a:rPr sz="1500" b="0">
                <a:solidFill>
                  <a:srgbClr val="AEE1E2"/>
                </a:solidFill>
                <a:effectLst/>
                <a:latin typeface="Avenir Regular"/>
              </a:rPr>
              <a:t>Enables seamless integration, real-time payments, and programmable financial actions. Facilitates innovation and rapid deployment of autonomous finance solutions.</a:t>
            </a:r>
            <a:r>
              <a:rPr>
                <a:effectLst/>
              </a:rPr>
              <a:t> </a:t>
            </a:r>
            <a:endParaRPr lang="en-AE"/>
          </a:p>
        </p:txBody>
      </p:sp>
      <p:sp>
        <p:nvSpPr>
          <p:cNvPr id="16" name="TextBox 15">
            <a:extLst>
              <a:ext uri="{FF2B5EF4-FFF2-40B4-BE49-F238E27FC236}">
                <a16:creationId xmlns:a16="http://schemas.microsoft.com/office/drawing/2014/main" id="{D0966E04-BDAB-4464-91E3-CB2F5E408B5B}"/>
              </a:ext>
            </a:extLst>
          </p:cNvPr>
          <p:cNvSpPr txBox="1"/>
          <p:nvPr/>
        </p:nvSpPr>
        <p:spPr>
          <a:xfrm>
            <a:off x="7239000" y="2381250"/>
            <a:ext cx="3810000" cy="1455390"/>
          </a:xfrm>
          <a:prstGeom prst="rect">
            <a:avLst/>
          </a:prstGeom>
          <a:noFill/>
        </p:spPr>
        <p:txBody>
          <a:bodyPr wrap="square" rtlCol="0">
            <a:normAutofit/>
          </a:bodyPr>
          <a:lstStyle/>
          <a:p>
            <a:pPr marL="0" algn="l">
              <a:buNone/>
            </a:pPr>
            <a:r>
              <a:rPr sz="1800" b="1">
                <a:solidFill>
                  <a:srgbClr val="AEE1E2"/>
                </a:solidFill>
                <a:effectLst/>
                <a:latin typeface="Avenir Bold"/>
              </a:rPr>
              <a:t>Closed API Ecosystem</a:t>
            </a:r>
            <a:r>
              <a:rPr>
                <a:effectLst/>
              </a:rPr>
              <a:t> </a:t>
            </a:r>
          </a:p>
          <a:p>
            <a:pPr marL="0" algn="l">
              <a:spcBef>
                <a:spcPts val="900"/>
              </a:spcBef>
              <a:buNone/>
            </a:pPr>
            <a:r>
              <a:rPr sz="1500" b="0">
                <a:solidFill>
                  <a:srgbClr val="AEE1E2"/>
                </a:solidFill>
                <a:effectLst/>
                <a:latin typeface="Avenir Regular"/>
              </a:rPr>
              <a:t>Restricts access, limits payment initiation, and slows down automation. Creates significant barriers for AI agents to execute financial transactions.</a:t>
            </a:r>
            <a:r>
              <a:rPr>
                <a:effectLst/>
              </a:rPr>
              <a:t> </a:t>
            </a:r>
            <a:endParaRPr lang="en-AE"/>
          </a:p>
        </p:txBody>
      </p:sp>
      <p:sp>
        <p:nvSpPr>
          <p:cNvPr id="17" name="TextBox 16">
            <a:extLst>
              <a:ext uri="{FF2B5EF4-FFF2-40B4-BE49-F238E27FC236}">
                <a16:creationId xmlns:a16="http://schemas.microsoft.com/office/drawing/2014/main" id="{92CAFA36-87D6-44F7-8BCB-8ECCC57F3584}"/>
              </a:ext>
            </a:extLst>
          </p:cNvPr>
          <p:cNvSpPr txBox="1"/>
          <p:nvPr/>
        </p:nvSpPr>
        <p:spPr>
          <a:xfrm>
            <a:off x="1752600" y="4286250"/>
            <a:ext cx="3810000" cy="1188690"/>
          </a:xfrm>
          <a:prstGeom prst="rect">
            <a:avLst/>
          </a:prstGeom>
          <a:noFill/>
        </p:spPr>
        <p:txBody>
          <a:bodyPr wrap="square" rtlCol="0">
            <a:normAutofit lnSpcReduction="10000"/>
          </a:bodyPr>
          <a:lstStyle/>
          <a:p>
            <a:pPr marL="0" algn="l">
              <a:buNone/>
            </a:pPr>
            <a:r>
              <a:rPr sz="1800" b="1">
                <a:solidFill>
                  <a:srgbClr val="AEE1E2"/>
                </a:solidFill>
                <a:effectLst/>
                <a:latin typeface="Avenir Bold"/>
              </a:rPr>
              <a:t>Impact on Fintechs</a:t>
            </a:r>
            <a:r>
              <a:rPr>
                <a:effectLst/>
              </a:rPr>
              <a:t> </a:t>
            </a:r>
          </a:p>
          <a:p>
            <a:pPr marL="0" algn="l">
              <a:spcBef>
                <a:spcPts val="900"/>
              </a:spcBef>
              <a:buNone/>
            </a:pPr>
            <a:r>
              <a:rPr sz="1500" b="0">
                <a:solidFill>
                  <a:srgbClr val="AEE1E2"/>
                </a:solidFill>
                <a:effectLst/>
                <a:latin typeface="Avenir Regular"/>
              </a:rPr>
              <a:t>Only a minority of fintechs (less than 40%) can access full APIs, limiting their ability to offer advanced, autonomous services.</a:t>
            </a:r>
            <a:r>
              <a:rPr>
                <a:effectLst/>
              </a:rPr>
              <a:t> </a:t>
            </a:r>
            <a:endParaRPr lang="en-AE"/>
          </a:p>
        </p:txBody>
      </p:sp>
      <p:sp>
        <p:nvSpPr>
          <p:cNvPr id="18" name="TextBox 17">
            <a:extLst>
              <a:ext uri="{FF2B5EF4-FFF2-40B4-BE49-F238E27FC236}">
                <a16:creationId xmlns:a16="http://schemas.microsoft.com/office/drawing/2014/main" id="{50BEAA71-20CA-4DDB-A909-F1A379FBFAFA}"/>
              </a:ext>
            </a:extLst>
          </p:cNvPr>
          <p:cNvSpPr txBox="1"/>
          <p:nvPr/>
        </p:nvSpPr>
        <p:spPr>
          <a:xfrm>
            <a:off x="7239000" y="4286250"/>
            <a:ext cx="3810000" cy="1455390"/>
          </a:xfrm>
          <a:prstGeom prst="rect">
            <a:avLst/>
          </a:prstGeom>
          <a:noFill/>
        </p:spPr>
        <p:txBody>
          <a:bodyPr wrap="square" rtlCol="0">
            <a:normAutofit/>
          </a:bodyPr>
          <a:lstStyle/>
          <a:p>
            <a:pPr marL="0" algn="l">
              <a:buNone/>
            </a:pPr>
            <a:r>
              <a:rPr sz="1800" b="1">
                <a:solidFill>
                  <a:srgbClr val="AEE1E2"/>
                </a:solidFill>
                <a:effectLst/>
                <a:latin typeface="Avenir Bold"/>
              </a:rPr>
              <a:t>Innovation Bottleneck</a:t>
            </a:r>
            <a:r>
              <a:rPr>
                <a:effectLst/>
              </a:rPr>
              <a:t> </a:t>
            </a:r>
          </a:p>
          <a:p>
            <a:pPr marL="0" algn="l">
              <a:spcBef>
                <a:spcPts val="900"/>
              </a:spcBef>
              <a:buNone/>
            </a:pPr>
            <a:r>
              <a:rPr sz="1500" b="0">
                <a:solidFill>
                  <a:srgbClr val="AEE1E2"/>
                </a:solidFill>
                <a:effectLst/>
                <a:latin typeface="Avenir Regular"/>
              </a:rPr>
              <a:t>Closed APIs stifle competition and slow the adoption of autonomous finance, preventing the industry from realizing its full potential.</a:t>
            </a:r>
            <a:r>
              <a:rPr>
                <a:effectLst/>
              </a:rPr>
              <a:t> </a:t>
            </a:r>
            <a:endParaRPr lang="en-AE"/>
          </a:p>
        </p:txBody>
      </p:sp>
    </p:spTree>
    <p:extLst>
      <p:ext uri="{BB962C8B-B14F-4D97-AF65-F5344CB8AC3E}">
        <p14:creationId xmlns:p14="http://schemas.microsoft.com/office/powerpoint/2010/main" val="1540661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C2C076-1C88-49A6-A99C-51200DD686AF}"/>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911AE3E-964C-9D24-1421-E53BD1C01294}"/>
              </a:ext>
            </a:extLst>
          </p:cNvPr>
          <p:cNvSpPr>
            <a:spLocks noGrp="1"/>
          </p:cNvSpPr>
          <p:nvPr>
            <p:ph sz="half" idx="2"/>
          </p:nvPr>
        </p:nvSpPr>
        <p:spPr>
          <a:xfrm>
            <a:off x="828675" y="5505450"/>
            <a:ext cx="10534650" cy="523875"/>
          </a:xfrm>
        </p:spPr>
        <p:txBody>
          <a:bodyPr>
            <a:normAutofit fontScale="92500" lnSpcReduction="10000"/>
          </a:bodyPr>
          <a:lstStyle/>
          <a:p>
            <a:pPr marL="0" marR="0" indent="0" algn="l" fontAlgn="b">
              <a:buNone/>
            </a:pPr>
            <a:r>
              <a:rPr sz="3600">
                <a:solidFill>
                  <a:srgbClr val="1B334D"/>
                </a:solidFill>
                <a:effectLst/>
                <a:latin typeface="Avenir Bold"/>
              </a:rPr>
              <a:t>The Solution: Automating the Last Mile</a:t>
            </a:r>
            <a:r>
              <a:rPr>
                <a:effectLst/>
              </a:rPr>
              <a:t> </a:t>
            </a:r>
            <a:endParaRPr lang="en-AE"/>
          </a:p>
        </p:txBody>
      </p:sp>
    </p:spTree>
    <p:extLst>
      <p:ext uri="{BB962C8B-B14F-4D97-AF65-F5344CB8AC3E}">
        <p14:creationId xmlns:p14="http://schemas.microsoft.com/office/powerpoint/2010/main" val="2581420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6A6664-05D1-412F-8FD8-05BBDCBAB249}"/>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detailed illustration showing a step-by-step flowchart of autonomous invoice processing, starting with invoice ingestion, followed by AI-driven validation, error reduction, and ending with payment execution. The visual should depict digital documents, automation elements, and streamlined workflow arrows, emphasizing operational efficiency and speed. No visible or implied text, letters, or words should appear anywhere in the image. The composition should highlight the transformation from manual to automated financial administration">
            <a:extLst>
              <a:ext uri="{FF2B5EF4-FFF2-40B4-BE49-F238E27FC236}">
                <a16:creationId xmlns:a16="http://schemas.microsoft.com/office/drawing/2014/main" id="{937F3EDA-6364-4E10-B10E-28AF67CC70E5}"/>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7" name="TextBox 6">
            <a:extLst>
              <a:ext uri="{FF2B5EF4-FFF2-40B4-BE49-F238E27FC236}">
                <a16:creationId xmlns:a16="http://schemas.microsoft.com/office/drawing/2014/main" id="{66409346-5BEF-40B5-8397-C17CAE08182C}"/>
              </a:ext>
            </a:extLst>
          </p:cNvPr>
          <p:cNvSpPr txBox="1"/>
          <p:nvPr/>
        </p:nvSpPr>
        <p:spPr>
          <a:xfrm>
            <a:off x="619125" y="581025"/>
            <a:ext cx="4391025" cy="1051321"/>
          </a:xfrm>
          <a:prstGeom prst="rect">
            <a:avLst/>
          </a:prstGeom>
          <a:noFill/>
        </p:spPr>
        <p:txBody>
          <a:bodyPr wrap="square" rtlCol="0">
            <a:normAutofit fontScale="92500" lnSpcReduction="10000"/>
          </a:bodyPr>
          <a:lstStyle/>
          <a:p>
            <a:pPr marL="0" algn="l">
              <a:buNone/>
            </a:pPr>
            <a:r>
              <a:rPr sz="3600">
                <a:solidFill>
                  <a:srgbClr val="AEE1E2"/>
                </a:solidFill>
                <a:effectLst/>
                <a:latin typeface="Avenir Bold"/>
              </a:rPr>
              <a:t>Fractional CFO: Invoice Automation</a:t>
            </a:r>
            <a:r>
              <a:rPr>
                <a:effectLst/>
              </a:rPr>
              <a:t> </a:t>
            </a:r>
            <a:endParaRPr lang="en-AE"/>
          </a:p>
        </p:txBody>
      </p:sp>
      <p:sp>
        <p:nvSpPr>
          <p:cNvPr id="8" name="TextBox 7">
            <a:extLst>
              <a:ext uri="{FF2B5EF4-FFF2-40B4-BE49-F238E27FC236}">
                <a16:creationId xmlns:a16="http://schemas.microsoft.com/office/drawing/2014/main" id="{0568678F-7FBC-45D0-93E9-287C2946A71B}"/>
              </a:ext>
            </a:extLst>
          </p:cNvPr>
          <p:cNvSpPr txBox="1"/>
          <p:nvPr/>
        </p:nvSpPr>
        <p:spPr>
          <a:xfrm>
            <a:off x="619125" y="1975246"/>
            <a:ext cx="4391025" cy="3771900"/>
          </a:xfrm>
          <a:prstGeom prst="rect">
            <a:avLst/>
          </a:prstGeom>
          <a:noFill/>
        </p:spPr>
        <p:txBody>
          <a:bodyPr wrap="square" rtlCol="0">
            <a:normAutofit lnSpcReduction="10000"/>
          </a:bodyPr>
          <a:lstStyle/>
          <a:p>
            <a:pPr marL="0" algn="l">
              <a:buNone/>
            </a:pPr>
            <a:r>
              <a:rPr sz="2100" b="1" dirty="0">
                <a:solidFill>
                  <a:srgbClr val="AEE1E2"/>
                </a:solidFill>
                <a:effectLst/>
                <a:latin typeface="Avenir Medium"/>
              </a:rPr>
              <a:t>AI-driven, end-to-end processing</a:t>
            </a:r>
            <a:r>
              <a:rPr dirty="0">
                <a:effectLst/>
              </a:rPr>
              <a:t> </a:t>
            </a:r>
          </a:p>
          <a:p>
            <a:pPr marL="0" algn="l">
              <a:spcBef>
                <a:spcPts val="750"/>
              </a:spcBef>
              <a:buNone/>
            </a:pPr>
            <a:r>
              <a:rPr sz="1500" dirty="0">
                <a:solidFill>
                  <a:srgbClr val="FFD1A0"/>
                </a:solidFill>
                <a:effectLst/>
                <a:latin typeface="Avenir Regular"/>
              </a:rPr>
              <a:t>From invoice ingestion to payment execution—autonomous, accurate, fast.</a:t>
            </a:r>
            <a:r>
              <a:rPr dirty="0">
                <a:effectLst/>
              </a:rPr>
              <a:t> </a:t>
            </a:r>
          </a:p>
          <a:p>
            <a:pPr marL="0" algn="l">
              <a:spcBef>
                <a:spcPts val="1350"/>
              </a:spcBef>
              <a:buNone/>
            </a:pPr>
            <a:r>
              <a:rPr sz="2100" b="1" dirty="0">
                <a:solidFill>
                  <a:srgbClr val="AEE1E2"/>
                </a:solidFill>
                <a:effectLst/>
                <a:latin typeface="Avenir Medium"/>
              </a:rPr>
              <a:t>Validation reduces errors</a:t>
            </a:r>
            <a:r>
              <a:rPr dirty="0">
                <a:effectLst/>
              </a:rPr>
              <a:t> </a:t>
            </a:r>
          </a:p>
          <a:p>
            <a:pPr marL="0" algn="l">
              <a:spcBef>
                <a:spcPts val="750"/>
              </a:spcBef>
              <a:buNone/>
            </a:pPr>
            <a:r>
              <a:rPr sz="1500" dirty="0">
                <a:solidFill>
                  <a:srgbClr val="FFD1A0"/>
                </a:solidFill>
                <a:effectLst/>
                <a:latin typeface="Avenir Regular"/>
              </a:rPr>
              <a:t>Automated checks cut error rates by up to 75%.</a:t>
            </a:r>
            <a:r>
              <a:rPr dirty="0">
                <a:effectLst/>
              </a:rPr>
              <a:t> </a:t>
            </a:r>
          </a:p>
          <a:p>
            <a:pPr marL="0" algn="l">
              <a:spcBef>
                <a:spcPts val="1350"/>
              </a:spcBef>
              <a:buNone/>
            </a:pPr>
            <a:r>
              <a:rPr sz="2100" b="1" dirty="0">
                <a:solidFill>
                  <a:srgbClr val="AEE1E2"/>
                </a:solidFill>
                <a:effectLst/>
                <a:latin typeface="Avenir Medium"/>
              </a:rPr>
              <a:t>Accelerated payment cycles</a:t>
            </a:r>
            <a:r>
              <a:rPr dirty="0">
                <a:effectLst/>
              </a:rPr>
              <a:t> </a:t>
            </a:r>
          </a:p>
          <a:p>
            <a:pPr marL="0" algn="l">
              <a:spcBef>
                <a:spcPts val="750"/>
              </a:spcBef>
              <a:buNone/>
            </a:pPr>
            <a:r>
              <a:rPr sz="1500" dirty="0">
                <a:solidFill>
                  <a:srgbClr val="FFD1A0"/>
                </a:solidFill>
                <a:effectLst/>
                <a:latin typeface="Avenir Regular"/>
              </a:rPr>
              <a:t>Cycle times improve by ~40%, boosting cash flow.</a:t>
            </a:r>
            <a:r>
              <a:rPr dirty="0">
                <a:effectLst/>
              </a:rPr>
              <a:t> </a:t>
            </a:r>
          </a:p>
          <a:p>
            <a:pPr marL="0" algn="l">
              <a:spcBef>
                <a:spcPts val="1350"/>
              </a:spcBef>
              <a:buNone/>
            </a:pPr>
            <a:r>
              <a:rPr sz="2100" b="1" dirty="0">
                <a:solidFill>
                  <a:srgbClr val="AEE1E2"/>
                </a:solidFill>
                <a:effectLst/>
                <a:latin typeface="Avenir Medium"/>
              </a:rPr>
              <a:t>Focus on core work</a:t>
            </a:r>
            <a:r>
              <a:rPr dirty="0">
                <a:effectLst/>
              </a:rPr>
              <a:t> </a:t>
            </a:r>
          </a:p>
          <a:p>
            <a:pPr marL="0" algn="l">
              <a:spcBef>
                <a:spcPts val="750"/>
              </a:spcBef>
              <a:buNone/>
            </a:pPr>
            <a:r>
              <a:rPr sz="1500" dirty="0">
                <a:solidFill>
                  <a:srgbClr val="FFD1A0"/>
                </a:solidFill>
                <a:effectLst/>
                <a:latin typeface="Avenir Regular"/>
              </a:rPr>
              <a:t>Freelancers spend less time on admin, more on delivery.</a:t>
            </a:r>
            <a:r>
              <a:rPr dirty="0">
                <a:effectLst/>
              </a:rPr>
              <a:t> </a:t>
            </a:r>
            <a:endParaRPr lang="en-GB" dirty="0">
              <a:effectLst/>
            </a:endParaRPr>
          </a:p>
          <a:p>
            <a:pPr marL="0" algn="l">
              <a:spcBef>
                <a:spcPts val="750"/>
              </a:spcBef>
              <a:buNone/>
            </a:pPr>
            <a:endParaRPr lang="en-AE" dirty="0"/>
          </a:p>
        </p:txBody>
      </p:sp>
    </p:spTree>
    <p:extLst>
      <p:ext uri="{BB962C8B-B14F-4D97-AF65-F5344CB8AC3E}">
        <p14:creationId xmlns:p14="http://schemas.microsoft.com/office/powerpoint/2010/main" val="566745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38076D-D237-46EE-A2DD-BF3C159A5847}"/>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6" name="Content Placeholder 5" descr="A detailed illustration showing a four-step workflow: 1) Parsing invoice PDFs with OCR (depicted by a document and scanning lens), 2) AI evaluating cash runway and policy (represented by a neural network or AI chip analyzing data), 3) Instant blockchain settlement (symbolized by digital coins and a blockchain network), and 4) Financial health visualization (shown as a dashboard with charts and graphs). The composition should flow left to right, use modern, clean design elements, and clearly depict each automation stage. No visible or implied text, letters, or words should appear anywhere in the image; colors should align with the accent palette (#109FBF, #AEE1E2) and neomorphic 3D rendering style">
            <a:extLst>
              <a:ext uri="{FF2B5EF4-FFF2-40B4-BE49-F238E27FC236}">
                <a16:creationId xmlns:a16="http://schemas.microsoft.com/office/drawing/2014/main" id="{437CFBB4-642A-4A23-AD7C-61BA3C79C242}"/>
              </a:ext>
            </a:extLst>
          </p:cNvPr>
          <p:cNvPicPr>
            <a:picLocks noGrp="1" noChangeAspect="1"/>
          </p:cNvPicPr>
          <p:nvPr>
            <p:ph sz="half" idx="2"/>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7" name="TextBox 6">
            <a:extLst>
              <a:ext uri="{FF2B5EF4-FFF2-40B4-BE49-F238E27FC236}">
                <a16:creationId xmlns:a16="http://schemas.microsoft.com/office/drawing/2014/main" id="{5769A2AA-844B-4365-89DD-1E88127C34ED}"/>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AEE1E2"/>
                </a:solidFill>
                <a:effectLst/>
                <a:latin typeface="Avenir Bold"/>
              </a:rPr>
              <a:t>Automated Financial Workflow</a:t>
            </a:r>
            <a:r>
              <a:rPr>
                <a:effectLst/>
              </a:rPr>
              <a:t> </a:t>
            </a:r>
            <a:endParaRPr lang="en-AE"/>
          </a:p>
        </p:txBody>
      </p:sp>
      <p:sp>
        <p:nvSpPr>
          <p:cNvPr id="8" name="TextBox 7">
            <a:extLst>
              <a:ext uri="{FF2B5EF4-FFF2-40B4-BE49-F238E27FC236}">
                <a16:creationId xmlns:a16="http://schemas.microsoft.com/office/drawing/2014/main" id="{689F1031-4E9B-4838-8FE8-29ABE1A187EC}"/>
              </a:ext>
            </a:extLst>
          </p:cNvPr>
          <p:cNvSpPr txBox="1"/>
          <p:nvPr/>
        </p:nvSpPr>
        <p:spPr>
          <a:xfrm>
            <a:off x="619125" y="1929705"/>
            <a:ext cx="4391025" cy="4343400"/>
          </a:xfrm>
          <a:prstGeom prst="rect">
            <a:avLst/>
          </a:prstGeom>
          <a:noFill/>
        </p:spPr>
        <p:txBody>
          <a:bodyPr wrap="square" rtlCol="0">
            <a:normAutofit/>
          </a:bodyPr>
          <a:lstStyle/>
          <a:p>
            <a:pPr marL="0" algn="l">
              <a:buNone/>
            </a:pPr>
            <a:r>
              <a:rPr sz="2250" dirty="0">
                <a:solidFill>
                  <a:srgbClr val="FFD1A0"/>
                </a:solidFill>
                <a:effectLst/>
                <a:latin typeface="Avenir Medium"/>
              </a:rPr>
              <a:t>Parse PDFs with OCR</a:t>
            </a:r>
            <a:r>
              <a:rPr dirty="0">
                <a:effectLst/>
              </a:rPr>
              <a:t> </a:t>
            </a:r>
          </a:p>
          <a:p>
            <a:pPr marL="0" algn="l">
              <a:spcBef>
                <a:spcPts val="750"/>
              </a:spcBef>
              <a:buNone/>
            </a:pPr>
            <a:r>
              <a:rPr sz="1500" dirty="0">
                <a:solidFill>
                  <a:srgbClr val="AEE1E2"/>
                </a:solidFill>
                <a:effectLst/>
                <a:latin typeface="Avenir Regular"/>
              </a:rPr>
              <a:t>Extract clean invoice data automatically, reducing manual effort.</a:t>
            </a:r>
            <a:r>
              <a:rPr dirty="0">
                <a:effectLst/>
              </a:rPr>
              <a:t> </a:t>
            </a:r>
          </a:p>
          <a:p>
            <a:pPr marL="0" algn="l">
              <a:spcBef>
                <a:spcPts val="1200"/>
              </a:spcBef>
              <a:buNone/>
            </a:pPr>
            <a:r>
              <a:rPr sz="2250" dirty="0">
                <a:solidFill>
                  <a:srgbClr val="FFD1A0"/>
                </a:solidFill>
                <a:effectLst/>
                <a:latin typeface="Avenir Medium"/>
              </a:rPr>
              <a:t>AI Runway &amp; Policy Check</a:t>
            </a:r>
            <a:r>
              <a:rPr dirty="0">
                <a:effectLst/>
              </a:rPr>
              <a:t> </a:t>
            </a:r>
          </a:p>
          <a:p>
            <a:pPr marL="0" algn="l">
              <a:spcBef>
                <a:spcPts val="750"/>
              </a:spcBef>
              <a:buNone/>
            </a:pPr>
            <a:r>
              <a:rPr sz="1500" dirty="0">
                <a:solidFill>
                  <a:srgbClr val="AEE1E2"/>
                </a:solidFill>
                <a:effectLst/>
                <a:latin typeface="Avenir Regular"/>
              </a:rPr>
              <a:t>Assess cash runway and compliance before any payment.</a:t>
            </a:r>
            <a:r>
              <a:rPr dirty="0">
                <a:effectLst/>
              </a:rPr>
              <a:t> </a:t>
            </a:r>
          </a:p>
          <a:p>
            <a:pPr marL="0" algn="l">
              <a:spcBef>
                <a:spcPts val="1200"/>
              </a:spcBef>
              <a:buNone/>
            </a:pPr>
            <a:r>
              <a:rPr sz="2250" dirty="0">
                <a:solidFill>
                  <a:srgbClr val="FFD1A0"/>
                </a:solidFill>
                <a:effectLst/>
                <a:latin typeface="Avenir Medium"/>
              </a:rPr>
              <a:t>Instant Settlement</a:t>
            </a:r>
            <a:r>
              <a:rPr dirty="0">
                <a:effectLst/>
              </a:rPr>
              <a:t> </a:t>
            </a:r>
          </a:p>
          <a:p>
            <a:pPr marL="0" algn="l">
              <a:spcBef>
                <a:spcPts val="750"/>
              </a:spcBef>
              <a:buNone/>
            </a:pPr>
            <a:r>
              <a:rPr sz="1500" dirty="0">
                <a:solidFill>
                  <a:srgbClr val="AEE1E2"/>
                </a:solidFill>
                <a:effectLst/>
                <a:latin typeface="Avenir Regular"/>
              </a:rPr>
              <a:t>Execute payments via blockchain for speed and certainty.</a:t>
            </a:r>
            <a:r>
              <a:rPr dirty="0">
                <a:effectLst/>
              </a:rPr>
              <a:t> </a:t>
            </a:r>
          </a:p>
          <a:p>
            <a:pPr marL="0" algn="l">
              <a:spcBef>
                <a:spcPts val="1200"/>
              </a:spcBef>
              <a:buNone/>
            </a:pPr>
            <a:r>
              <a:rPr sz="2250" dirty="0">
                <a:solidFill>
                  <a:srgbClr val="FFD1A0"/>
                </a:solidFill>
                <a:effectLst/>
                <a:latin typeface="Avenir Medium"/>
              </a:rPr>
              <a:t>Visualize Financial Health</a:t>
            </a:r>
            <a:r>
              <a:rPr dirty="0">
                <a:effectLst/>
              </a:rPr>
              <a:t> </a:t>
            </a:r>
          </a:p>
          <a:p>
            <a:pPr marL="0" algn="l">
              <a:spcBef>
                <a:spcPts val="750"/>
              </a:spcBef>
              <a:buNone/>
            </a:pPr>
            <a:r>
              <a:rPr sz="1500" dirty="0">
                <a:solidFill>
                  <a:srgbClr val="AEE1E2"/>
                </a:solidFill>
                <a:effectLst/>
                <a:latin typeface="Avenir Regular"/>
              </a:rPr>
              <a:t>Provide transparent dashboards to track outcomes in real time.</a:t>
            </a:r>
            <a:r>
              <a:rPr dirty="0">
                <a:effectLst/>
              </a:rPr>
              <a:t> </a:t>
            </a:r>
            <a:endParaRPr lang="en-AE" dirty="0"/>
          </a:p>
        </p:txBody>
      </p:sp>
    </p:spTree>
    <p:extLst>
      <p:ext uri="{BB962C8B-B14F-4D97-AF65-F5344CB8AC3E}">
        <p14:creationId xmlns:p14="http://schemas.microsoft.com/office/powerpoint/2010/main" val="3191655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TotalTime>
  <Words>1608</Words>
  <Application>Microsoft Office PowerPoint</Application>
  <PresentationFormat>Widescreen</PresentationFormat>
  <Paragraphs>137</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Aptos Display</vt:lpstr>
      <vt:lpstr>Arial</vt:lpstr>
      <vt:lpstr>Avenir Bold</vt:lpstr>
      <vt:lpstr>Avenir Medium</vt:lpstr>
      <vt:lpstr>Avenir Regular</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Niraj Adhikary</dc:creator>
  <cp:lastModifiedBy>Niraj Adhikary</cp:lastModifiedBy>
  <cp:revision>28</cp:revision>
  <dcterms:created xsi:type="dcterms:W3CDTF">2025-12-22T05:09:40Z</dcterms:created>
  <dcterms:modified xsi:type="dcterms:W3CDTF">2025-12-22T06:28:40Z</dcterms:modified>
</cp:coreProperties>
</file>